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31.xml" ContentType="application/vnd.openxmlformats-officedocument.presentationml.slide+xml"/>
  <Override PartName="/ppt/slides/slide32.xml" ContentType="application/vnd.openxmlformats-officedocument.presentationml.slide+xml"/>
  <Override PartName="/ppt/presentation.xml" ContentType="application/vnd.openxmlformats-officedocument.presentationml.presentation.main+xml"/>
  <Override PartName="/ppt/slides/slide3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28.xml" ContentType="application/vnd.openxmlformats-officedocument.presentationml.slide+xml"/>
  <Override PartName="/ppt/slides/slide25.xml" ContentType="application/vnd.openxmlformats-officedocument.presentationml.slide+xml"/>
  <Override PartName="/ppt/slides/slide29.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31.xml" ContentType="application/vnd.openxmlformats-officedocument.presentationml.notesSlide+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notesSlides/notesSlide27.xml" ContentType="application/vnd.openxmlformats-officedocument.presentationml.notesSlide+xml"/>
  <Override PartName="/ppt/notesSlides/notesSlide2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6.xml" ContentType="application/vnd.openxmlformats-officedocument.presentationml.notesSlid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4"/>
  </p:sldMasterIdLst>
  <p:notesMasterIdLst>
    <p:notesMasterId r:id="rId37"/>
  </p:notesMasterIdLst>
  <p:handoutMasterIdLst>
    <p:handoutMasterId r:id="rId38"/>
  </p:handoutMasterIdLst>
  <p:sldIdLst>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56" r:id="rId3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9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1" autoAdjust="0"/>
    <p:restoredTop sz="96380" autoAdjust="0"/>
  </p:normalViewPr>
  <p:slideViewPr>
    <p:cSldViewPr snapToGrid="0" snapToObjects="1">
      <p:cViewPr>
        <p:scale>
          <a:sx n="66" d="100"/>
          <a:sy n="66" d="100"/>
        </p:scale>
        <p:origin x="-1210" y="-4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3" d="100"/>
          <a:sy n="63" d="100"/>
        </p:scale>
        <p:origin x="-2587" y="-8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customXml" Target="../customXml/item4.xml"/><Relationship Id="rId8" Type="http://schemas.openxmlformats.org/officeDocument/2006/relationships/slide" Target="slides/slide4.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3171" tIns="46586" rIns="93171" bIns="46586"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820"/>
          </a:xfrm>
          <a:prstGeom prst="rect">
            <a:avLst/>
          </a:prstGeom>
        </p:spPr>
        <p:txBody>
          <a:bodyPr vert="horz" lIns="93171" tIns="46586" rIns="93171" bIns="46586" rtlCol="0"/>
          <a:lstStyle>
            <a:lvl1pPr algn="r">
              <a:defRPr sz="1200"/>
            </a:lvl1pPr>
          </a:lstStyle>
          <a:p>
            <a:fld id="{84968613-5ACD-4A36-8DE4-6183A1008E54}" type="datetimeFigureOut">
              <a:rPr lang="en-US" smtClean="0"/>
              <a:t>2/19/2014</a:t>
            </a:fld>
            <a:endParaRPr 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3171" tIns="46586" rIns="93171" bIns="46586"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1" tIns="46586" rIns="93171" bIns="46586" rtlCol="0" anchor="b"/>
          <a:lstStyle>
            <a:lvl1pPr algn="r">
              <a:defRPr sz="1200"/>
            </a:lvl1pPr>
          </a:lstStyle>
          <a:p>
            <a:fld id="{D3D0F9E8-CF0B-467C-B454-0D27175223E9}" type="slidenum">
              <a:rPr lang="en-US" smtClean="0"/>
              <a:t>‹#›</a:t>
            </a:fld>
            <a:endParaRPr lang="en-US"/>
          </a:p>
        </p:txBody>
      </p:sp>
    </p:spTree>
    <p:extLst>
      <p:ext uri="{BB962C8B-B14F-4D97-AF65-F5344CB8AC3E}">
        <p14:creationId xmlns:p14="http://schemas.microsoft.com/office/powerpoint/2010/main" val="2149518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3171" tIns="46586" rIns="93171" bIns="46586" rtlCol="0"/>
          <a:lstStyle>
            <a:lvl1pPr algn="l">
              <a:defRPr sz="1200"/>
            </a:lvl1pPr>
          </a:lstStyle>
          <a:p>
            <a:endParaRPr lang="en-US"/>
          </a:p>
        </p:txBody>
      </p:sp>
      <p:sp>
        <p:nvSpPr>
          <p:cNvPr id="3" name="Date Placeholder 2"/>
          <p:cNvSpPr>
            <a:spLocks noGrp="1"/>
          </p:cNvSpPr>
          <p:nvPr>
            <p:ph type="dt" idx="1"/>
          </p:nvPr>
        </p:nvSpPr>
        <p:spPr>
          <a:xfrm>
            <a:off x="3970938" y="1"/>
            <a:ext cx="3037840" cy="464820"/>
          </a:xfrm>
          <a:prstGeom prst="rect">
            <a:avLst/>
          </a:prstGeom>
        </p:spPr>
        <p:txBody>
          <a:bodyPr vert="horz" lIns="93171" tIns="46586" rIns="93171" bIns="46586" rtlCol="0"/>
          <a:lstStyle>
            <a:lvl1pPr algn="r">
              <a:defRPr sz="1200"/>
            </a:lvl1pPr>
          </a:lstStyle>
          <a:p>
            <a:fld id="{3F1E1185-225A-43C6-98DF-449C3248D2C5}" type="datetimeFigureOut">
              <a:rPr lang="en-US" smtClean="0"/>
              <a:t>2/19/2014</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71" tIns="46586" rIns="93171"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1" tIns="46586" rIns="93171"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3171" tIns="46586" rIns="93171"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1" tIns="46586" rIns="93171" bIns="46586" rtlCol="0" anchor="b"/>
          <a:lstStyle>
            <a:lvl1pPr algn="r">
              <a:defRPr sz="1200"/>
            </a:lvl1pPr>
          </a:lstStyle>
          <a:p>
            <a:fld id="{9AEB417E-4F56-4468-B257-8ECD31B6280D}" type="slidenum">
              <a:rPr lang="en-US" smtClean="0"/>
              <a:t>‹#›</a:t>
            </a:fld>
            <a:endParaRPr lang="en-US"/>
          </a:p>
        </p:txBody>
      </p:sp>
    </p:spTree>
    <p:extLst>
      <p:ext uri="{BB962C8B-B14F-4D97-AF65-F5344CB8AC3E}">
        <p14:creationId xmlns:p14="http://schemas.microsoft.com/office/powerpoint/2010/main" val="2127784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234745A-D0E5-414D-8AB9-6C4882AA2C9F}"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96E732F1-3442-449B-832C-7D3AD0D10A47}" type="slidenum">
              <a:rPr lang="en-US"/>
              <a:pPr/>
              <a:t>1</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a:xfrm>
            <a:off x="457200" y="4343400"/>
            <a:ext cx="5943600" cy="4724400"/>
          </a:xfrm>
        </p:spPr>
        <p:txBody>
          <a:bodyPr/>
          <a:lstStyle/>
          <a:p>
            <a:r>
              <a:rPr lang="en-US" sz="1400" b="1" dirty="0"/>
              <a:t>[LEADER: ASK THE FOLLOWING QUESTIONS THEN CHOOSE A FEW AUDIENCE MEMBERS TO SHARE THEIR EXPERIENCE]</a:t>
            </a:r>
          </a:p>
          <a:p>
            <a:r>
              <a:rPr lang="en-US" dirty="0"/>
              <a:t>Raise your hand if you’ve helped someone move into our facility? What was that experience like?</a:t>
            </a:r>
          </a:p>
          <a:p>
            <a:r>
              <a:rPr lang="en-US" sz="1400" b="1" dirty="0"/>
              <a:t>[READ SCRIPT BELOW]</a:t>
            </a:r>
          </a:p>
          <a:p>
            <a:r>
              <a:rPr lang="en-US" dirty="0"/>
              <a:t>No doubt, you’ve dealt with a variety of individual experiences because our residents are individuals dealing with a complex set of emotions and issues. </a:t>
            </a:r>
          </a:p>
          <a:p>
            <a:pPr>
              <a:lnSpc>
                <a:spcPct val="115000"/>
              </a:lnSpc>
            </a:pPr>
            <a:r>
              <a:rPr lang="en-US" dirty="0"/>
              <a:t>We’re going to talk today about how you can encourage a successful transition. </a:t>
            </a:r>
          </a:p>
          <a:p>
            <a:pPr>
              <a:lnSpc>
                <a:spcPct val="115000"/>
              </a:lnSpc>
            </a:pPr>
            <a:r>
              <a:rPr lang="en-US" dirty="0"/>
              <a:t>This presentation is based on feedback obtained from resident focus groups conducted by member facilities of the National Center for Assisted Living in Washington, D.C., as well as research completed on people transitioning into </a:t>
            </a:r>
            <a:r>
              <a:rPr lang="en-US" dirty="0" err="1"/>
              <a:t>ALFs</a:t>
            </a:r>
            <a:r>
              <a:rPr lang="en-US" dirty="0"/>
              <a:t>. This presentation offers practical tips to help you identify elements that support a successful transition for a new resident.  </a:t>
            </a:r>
          </a:p>
          <a:p>
            <a:pPr>
              <a:lnSpc>
                <a:spcPct val="115000"/>
              </a:lnSpc>
            </a:pPr>
            <a:r>
              <a:rPr lang="en-US" dirty="0"/>
              <a:t>Before I move to the next slide I want you to imagine that you are a resident moving into your own facility.   What are you thinking? What are you feeling about moving?</a:t>
            </a:r>
          </a:p>
          <a:p>
            <a:pPr>
              <a:lnSpc>
                <a:spcPct val="115000"/>
              </a:lnSpc>
            </a:pPr>
            <a:r>
              <a:rPr lang="en-US" sz="1400" b="1" dirty="0"/>
              <a:t>[ENCOURAGE EXCHANGE AMONG AUDIENCE MEMBERS]</a:t>
            </a:r>
          </a:p>
          <a:p>
            <a:pPr>
              <a:lnSpc>
                <a:spcPct val="115000"/>
              </a:lnSpc>
            </a:pPr>
            <a:r>
              <a:rPr lang="en-US" sz="1400" b="1" dirty="0"/>
              <a:t>[NEXT SLIDE]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080E442-7B00-45FF-8257-52A36480270F}"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84FE9FD8-FED7-4239-AA6A-9590EDDE4266}" type="slidenum">
              <a:rPr lang="en-US"/>
              <a:pPr/>
              <a:t>10</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xfrm>
            <a:off x="304801" y="4191001"/>
            <a:ext cx="6324600" cy="5334000"/>
          </a:xfrm>
        </p:spPr>
        <p:txBody>
          <a:bodyPr/>
          <a:lstStyle/>
          <a:p>
            <a:r>
              <a:rPr lang="en-US" sz="1400" b="1" dirty="0"/>
              <a:t>[LEADER READ FIRST BULLET: THEN READ SCRIPT]  </a:t>
            </a:r>
            <a:r>
              <a:rPr lang="en-US" dirty="0"/>
              <a:t>Ask the resident what they prefer to be called? Do they prefer Mrs. or Mr. or their first name or a nickname?</a:t>
            </a:r>
          </a:p>
          <a:p>
            <a:r>
              <a:rPr lang="en-US" sz="1400" b="1" dirty="0"/>
              <a:t>[READ SECOND BULLET:THEN SCRIPT]</a:t>
            </a:r>
            <a:r>
              <a:rPr lang="en-US" sz="1400" dirty="0"/>
              <a:t> </a:t>
            </a:r>
            <a:r>
              <a:rPr lang="en-US" dirty="0"/>
              <a:t>Residents want staff members to be kind, compassionate, to listen to them and to reassure them. You can offer reassurance through an attitude of caring. When you are dealing with a new resident, check your attitudes—Are you mad at a co-worker or family member or are you preoccupied? Just smile and focus on what they are saying, not what you are thinking.</a:t>
            </a:r>
            <a:r>
              <a:rPr lang="en-US" sz="1400" dirty="0"/>
              <a:t> </a:t>
            </a:r>
          </a:p>
          <a:p>
            <a:r>
              <a:rPr lang="en-US" sz="1400" b="1" dirty="0"/>
              <a:t>[READ THIRD BULLET:THEN SCRIPT]</a:t>
            </a:r>
            <a:r>
              <a:rPr lang="en-US" sz="1400" dirty="0"/>
              <a:t> </a:t>
            </a:r>
            <a:r>
              <a:rPr lang="en-US" dirty="0"/>
              <a:t>You need to reassure them this facility is their home or will become their home with time after they adjust. However it is not enough to tell them they are at home, you have to show them through your actions such as knocking on their doors and waiting for them to respond. You can also ask them how they would like to place furniture, or what time they would like to take their bath. These are strategies to use to help them feel like the facility is their home and they are in control of decisions affecting them. </a:t>
            </a:r>
          </a:p>
          <a:p>
            <a:r>
              <a:rPr lang="en-US" sz="1400" dirty="0"/>
              <a:t>[</a:t>
            </a:r>
            <a:r>
              <a:rPr lang="en-US" sz="1400" b="1" dirty="0"/>
              <a:t>READ FOURTH BULLET: THEN SCRIPT]</a:t>
            </a:r>
            <a:r>
              <a:rPr lang="en-US" sz="1400" dirty="0"/>
              <a:t> </a:t>
            </a:r>
            <a:r>
              <a:rPr lang="en-US" dirty="0"/>
              <a:t>A lot of resident feedback said that introducing them to other residents helped overcome the fears associated with entering new environments and meeting other people. </a:t>
            </a:r>
          </a:p>
          <a:p>
            <a:r>
              <a:rPr lang="en-US" sz="1400" b="1" dirty="0"/>
              <a:t>[READ LAST BULLET: THEN SCRIPT]</a:t>
            </a:r>
            <a:r>
              <a:rPr lang="en-US" sz="1400" dirty="0"/>
              <a:t> </a:t>
            </a:r>
            <a:r>
              <a:rPr lang="en-US" dirty="0"/>
              <a:t>The greatest fear factor for new residents is walking into the dining room or a social or activity for the first time. Offer to escort them to these events for the first several days after they move in.</a:t>
            </a:r>
          </a:p>
          <a:p>
            <a:r>
              <a:rPr lang="en-US" sz="1400" b="1" dirty="0"/>
              <a:t>[ASK AND SOLICIT ANSWERS]</a:t>
            </a:r>
            <a:r>
              <a:rPr lang="en-US" sz="1400" dirty="0"/>
              <a:t> </a:t>
            </a:r>
            <a:r>
              <a:rPr lang="en-US" dirty="0"/>
              <a:t>How do you make the new resident feel comfortable? What other ways can you make a new resident feel at home?</a:t>
            </a:r>
          </a:p>
          <a:p>
            <a:r>
              <a:rPr lang="en-US" sz="1400" b="1" dirty="0"/>
              <a:t>[NEXT SLIDE]</a:t>
            </a:r>
          </a:p>
          <a:p>
            <a:endParaRPr lang="en-US" sz="14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196AA39-B754-435A-A46D-80408E7F7295}"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749F401A-138F-40CA-A6FE-E565F5214C4B}" type="slidenum">
              <a:rPr lang="en-US"/>
              <a:pPr/>
              <a:t>11</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r>
              <a:rPr lang="en-US" sz="1400" dirty="0"/>
              <a:t>[</a:t>
            </a:r>
            <a:r>
              <a:rPr lang="en-US" sz="1400" b="1" dirty="0"/>
              <a:t>LEADER READ SCRIPT]</a:t>
            </a:r>
            <a:r>
              <a:rPr lang="en-US" sz="1400" dirty="0"/>
              <a:t> </a:t>
            </a:r>
          </a:p>
          <a:p>
            <a:r>
              <a:rPr lang="en-US" dirty="0"/>
              <a:t>Here are a few more suggestions from the focus groups.</a:t>
            </a:r>
          </a:p>
          <a:p>
            <a:r>
              <a:rPr lang="en-US" sz="1400" b="1" dirty="0"/>
              <a:t>[READ SLIDE]</a:t>
            </a:r>
          </a:p>
          <a:p>
            <a:endParaRPr lang="en-US" sz="1400" b="1" dirty="0"/>
          </a:p>
          <a:p>
            <a:endParaRPr lang="en-US" sz="1400" b="1" dirty="0"/>
          </a:p>
          <a:p>
            <a:r>
              <a:rPr lang="en-US" sz="1400" b="1" dirty="0"/>
              <a:t>[NEXT SLIDE]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0559B83F-53E5-48DB-876D-5AF56B3179C2}"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9A855035-CB15-483E-B7D7-DE2618AA55DC}" type="slidenum">
              <a:rPr lang="en-US"/>
              <a:pPr/>
              <a:t>12</a:t>
            </a:fld>
            <a:endParaRPr lang="en-US"/>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r>
              <a:rPr lang="en-US" sz="1400" b="1" dirty="0"/>
              <a:t>[LEADER READ SCRIPT]</a:t>
            </a:r>
          </a:p>
          <a:p>
            <a:endParaRPr lang="en-US" sz="1400" b="1" dirty="0"/>
          </a:p>
          <a:p>
            <a:r>
              <a:rPr lang="en-US" dirty="0"/>
              <a:t>Here are a few reminders about residents and also about what the relatives are experiencing. You can help support the families’ transition by doing many of the same things you’re already doing for the resident.</a:t>
            </a:r>
          </a:p>
          <a:p>
            <a:endParaRPr lang="en-US" dirty="0"/>
          </a:p>
          <a:p>
            <a:r>
              <a:rPr lang="en-US" sz="1400" b="1" dirty="0"/>
              <a:t>[READ SLIDE]</a:t>
            </a:r>
          </a:p>
          <a:p>
            <a:endParaRPr lang="en-US" sz="1400" b="1" dirty="0"/>
          </a:p>
          <a:p>
            <a:r>
              <a:rPr lang="en-US" sz="1400" b="1" dirty="0"/>
              <a:t>[NEXT SLIDE]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CE37E05C-09BA-47FF-8A4C-94DD18BC47F0}"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ACFC43E9-8C17-4C7E-994B-4106FFA0D876}" type="slidenum">
              <a:rPr lang="en-US"/>
              <a:pPr/>
              <a:t>13</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r>
              <a:rPr lang="en-US" sz="1400" b="1" dirty="0"/>
              <a:t>[LEADER READ SCRIPT]</a:t>
            </a:r>
          </a:p>
          <a:p>
            <a:endParaRPr lang="en-US" sz="1400" dirty="0"/>
          </a:p>
          <a:p>
            <a:r>
              <a:rPr lang="en-US" dirty="0"/>
              <a:t>Here’s an actual resident’s response to how the staff at her facility made her feel like she was home after had just she moved in. </a:t>
            </a:r>
          </a:p>
          <a:p>
            <a:endParaRPr lang="en-US" b="1" dirty="0"/>
          </a:p>
          <a:p>
            <a:r>
              <a:rPr lang="en-US" sz="1400" b="1" dirty="0"/>
              <a:t>[READ SLIDE]</a:t>
            </a:r>
          </a:p>
          <a:p>
            <a:endParaRPr lang="en-US" sz="1400" b="1" dirty="0"/>
          </a:p>
          <a:p>
            <a:r>
              <a:rPr lang="en-US" dirty="0"/>
              <a:t>Let’s discuss her comments. </a:t>
            </a:r>
          </a:p>
          <a:p>
            <a:endParaRPr lang="en-US" dirty="0"/>
          </a:p>
          <a:p>
            <a:r>
              <a:rPr lang="en-US" sz="1400" b="1" dirty="0"/>
              <a:t>[ASK]</a:t>
            </a:r>
            <a:r>
              <a:rPr lang="en-US" sz="1400" dirty="0"/>
              <a:t> </a:t>
            </a:r>
            <a:r>
              <a:rPr lang="en-US" dirty="0"/>
              <a:t>Do you have any other ideas?</a:t>
            </a:r>
          </a:p>
          <a:p>
            <a:endParaRPr lang="en-US" dirty="0"/>
          </a:p>
          <a:p>
            <a:r>
              <a:rPr lang="en-US" sz="1400" b="1" dirty="0"/>
              <a:t>[Reinforce the idea that individuals are different and require caregivers to adapt strategies that really meet the resident’s individual preferences and needs.]</a:t>
            </a:r>
          </a:p>
          <a:p>
            <a:endParaRPr lang="en-US" sz="1400" b="1" dirty="0"/>
          </a:p>
          <a:p>
            <a:r>
              <a:rPr lang="en-US" sz="1400" b="1" dirty="0"/>
              <a:t>[NEXT SLIDE]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B22E559-75CE-4962-B810-B3CB69F2055B}"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ECA6F30D-7A72-42A1-ACFA-650DB519FDB0}" type="slidenum">
              <a:rPr lang="en-US"/>
              <a:pPr/>
              <a:t>14</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xfrm>
            <a:off x="685801" y="4427538"/>
            <a:ext cx="5638800" cy="4564062"/>
          </a:xfrm>
        </p:spPr>
        <p:txBody>
          <a:bodyPr/>
          <a:lstStyle/>
          <a:p>
            <a:r>
              <a:rPr lang="en-US" sz="1400" b="1" dirty="0"/>
              <a:t>[LEADER READ SCRIPT] </a:t>
            </a:r>
            <a:r>
              <a:rPr lang="en-US" dirty="0"/>
              <a:t>These are specific ACTIONS that residents asked staffers not to do. You may need to consider that some residents don’t like to be addressed as “honey, sweetie, or patient.” One resident said they didn’t want to be told you couldn’t do something because of regulations.</a:t>
            </a:r>
            <a:endParaRPr lang="en-US" b="1" dirty="0"/>
          </a:p>
          <a:p>
            <a:r>
              <a:rPr lang="en-US" sz="1400" b="1" dirty="0"/>
              <a:t>[READ SLIDE]</a:t>
            </a:r>
            <a:endParaRPr lang="en-US" sz="1400" dirty="0"/>
          </a:p>
          <a:p>
            <a:r>
              <a:rPr lang="en-US" dirty="0"/>
              <a:t>Remember to always be listening. By listening, you are showing that you are responding to them. Spending time with them and listening helps build trust between you and the new resident.</a:t>
            </a:r>
          </a:p>
          <a:p>
            <a:r>
              <a:rPr lang="en-US" dirty="0"/>
              <a:t>Take it slow when asking personal questions during your initial interactions with the resident. Stay away from topics that remind them they have to sell their house, the death of a spouse, or their finances.</a:t>
            </a:r>
          </a:p>
          <a:p>
            <a:r>
              <a:rPr lang="en-US" dirty="0"/>
              <a:t>Gossiping can make people feel unsafe in their new surroundings. They may become self conscious and worry about others. They may think you will gossip about them to other residents. We discourage gossip because that undermines the ability to build trust with a resident. </a:t>
            </a:r>
          </a:p>
          <a:p>
            <a:endParaRPr lang="en-US" b="1" dirty="0"/>
          </a:p>
          <a:p>
            <a:r>
              <a:rPr lang="en-US" sz="1400" b="1" dirty="0"/>
              <a:t>[NEXT SLIDE]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136375E-FB69-493D-B546-7D0DFC3C5BFF}"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B7540326-B181-4A2C-AEED-D18A171BB963}" type="slidenum">
              <a:rPr lang="en-US"/>
              <a:pPr/>
              <a:t>15</a:t>
            </a:fld>
            <a:endParaRPr lang="en-US"/>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a:xfrm>
            <a:off x="609601" y="4267200"/>
            <a:ext cx="5943600" cy="5029200"/>
          </a:xfrm>
        </p:spPr>
        <p:txBody>
          <a:bodyPr/>
          <a:lstStyle/>
          <a:p>
            <a:r>
              <a:rPr lang="en-US" sz="1400" b="1" dirty="0"/>
              <a:t>[LEADER READ SLIDE:THEN READ SCRIPT] </a:t>
            </a:r>
            <a:r>
              <a:rPr lang="en-US" dirty="0"/>
              <a:t>Here are some additional suggestions. Treat the resident’s apartment with respect, don’t enter their apartment, or offer to show it to someone without the new person knowing about it. Showing respect for their apartment space indicates you respect them and their wishes. </a:t>
            </a:r>
          </a:p>
          <a:p>
            <a:r>
              <a:rPr lang="en-US" sz="1400" b="1" dirty="0"/>
              <a:t>[ASK]</a:t>
            </a:r>
            <a:r>
              <a:rPr lang="en-US" sz="1400" dirty="0"/>
              <a:t> </a:t>
            </a:r>
            <a:r>
              <a:rPr lang="en-US" dirty="0"/>
              <a:t>Why would a person not want to be spoken to like a child? What does talking to a resident like a child sound like?</a:t>
            </a:r>
            <a:r>
              <a:rPr lang="en-US" sz="1400" dirty="0"/>
              <a:t> </a:t>
            </a:r>
            <a:r>
              <a:rPr lang="en-US" sz="1400" b="1" dirty="0"/>
              <a:t>[SOLICIT ANSWERS]</a:t>
            </a:r>
          </a:p>
          <a:p>
            <a:r>
              <a:rPr lang="en-US" dirty="0"/>
              <a:t>Speak to the resident in the resident’s native language. If the resident does not understand you, then negotiate, improvise or design a system to help them understand you. </a:t>
            </a:r>
          </a:p>
          <a:p>
            <a:r>
              <a:rPr lang="en-US" sz="1400" b="1" dirty="0"/>
              <a:t>[READ SCRIPT RE:FOURTH BULLET]</a:t>
            </a:r>
            <a:r>
              <a:rPr lang="en-US" sz="1400" dirty="0"/>
              <a:t> </a:t>
            </a:r>
            <a:r>
              <a:rPr lang="en-US" dirty="0"/>
              <a:t>Residents may still own their homes, and it may be that by telling them to sell off their home or get rid of their personal possessions makes them feel like they don’t have choices or control over their lives. </a:t>
            </a:r>
          </a:p>
          <a:p>
            <a:r>
              <a:rPr lang="en-US" dirty="0"/>
              <a:t>That is why it’s important to let residents make their own decisions about their homes and possessions without your input. </a:t>
            </a:r>
          </a:p>
          <a:p>
            <a:r>
              <a:rPr lang="en-US" dirty="0"/>
              <a:t>For residents who have mixed feelings about moving into an ALF, holding onto their home helps them to feel like they have an option to move back home—it can make them feel more secure. </a:t>
            </a:r>
          </a:p>
          <a:p>
            <a:endParaRPr lang="en-US" dirty="0"/>
          </a:p>
          <a:p>
            <a:endParaRPr lang="en-US" dirty="0"/>
          </a:p>
          <a:p>
            <a:r>
              <a:rPr lang="en-US" sz="1400" b="1" dirty="0"/>
              <a:t>[NEXT SLIDE]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E8AA5633-4659-4B8F-BEF3-AE39BBD4D5D9}"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369CC9A8-4165-4B2C-9910-4C2C550624A9}" type="slidenum">
              <a:rPr lang="en-US"/>
              <a:pPr/>
              <a:t>16</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xfrm>
            <a:off x="935039" y="4416426"/>
            <a:ext cx="5140325" cy="4183063"/>
          </a:xfrm>
        </p:spPr>
        <p:txBody>
          <a:bodyPr/>
          <a:lstStyle/>
          <a:p>
            <a:pPr>
              <a:lnSpc>
                <a:spcPct val="90000"/>
              </a:lnSpc>
            </a:pPr>
            <a:r>
              <a:rPr lang="en-US" sz="1400" b="1" dirty="0"/>
              <a:t>[LEADER READ SLIDE THEN ASK]</a:t>
            </a:r>
            <a:r>
              <a:rPr lang="en-US" sz="1400" dirty="0"/>
              <a:t> </a:t>
            </a:r>
            <a:r>
              <a:rPr lang="en-US" dirty="0"/>
              <a:t>How do you empower residents to make their own daily decisions? </a:t>
            </a:r>
            <a:r>
              <a:rPr lang="en-US" sz="1400" dirty="0"/>
              <a:t>[</a:t>
            </a:r>
            <a:r>
              <a:rPr lang="en-US" sz="1400" b="1" dirty="0"/>
              <a:t>SOLICIT ANSWERS]</a:t>
            </a:r>
            <a:endParaRPr lang="en-US" sz="1400" dirty="0"/>
          </a:p>
          <a:p>
            <a:pPr>
              <a:lnSpc>
                <a:spcPct val="90000"/>
              </a:lnSpc>
            </a:pPr>
            <a:r>
              <a:rPr lang="en-US" sz="1400" b="1" dirty="0"/>
              <a:t>[READ SCRIPT]</a:t>
            </a:r>
            <a:r>
              <a:rPr lang="en-US" b="1" dirty="0"/>
              <a:t> </a:t>
            </a:r>
            <a:r>
              <a:rPr lang="en-US" dirty="0"/>
              <a:t>A majority of the surveyed residents were concerned with losing their independence. </a:t>
            </a:r>
          </a:p>
          <a:p>
            <a:pPr>
              <a:lnSpc>
                <a:spcPct val="90000"/>
              </a:lnSpc>
            </a:pPr>
            <a:r>
              <a:rPr lang="en-US" sz="1400" b="1" dirty="0"/>
              <a:t>[ASK] </a:t>
            </a:r>
            <a:r>
              <a:rPr lang="en-US" dirty="0"/>
              <a:t>What do you think that concern is related to? </a:t>
            </a:r>
            <a:r>
              <a:rPr lang="en-US" sz="1400" dirty="0"/>
              <a:t>[</a:t>
            </a:r>
            <a:r>
              <a:rPr lang="en-US" sz="1400" b="1" dirty="0"/>
              <a:t>SOLICIT ANSWERS]</a:t>
            </a:r>
            <a:endParaRPr lang="en-US" dirty="0"/>
          </a:p>
          <a:p>
            <a:pPr>
              <a:lnSpc>
                <a:spcPct val="90000"/>
              </a:lnSpc>
            </a:pPr>
            <a:r>
              <a:rPr lang="en-US" sz="1400" b="1" dirty="0"/>
              <a:t>[READ SCRIPT]</a:t>
            </a:r>
            <a:r>
              <a:rPr lang="en-US" b="1" dirty="0"/>
              <a:t> </a:t>
            </a:r>
            <a:r>
              <a:rPr lang="en-US" dirty="0"/>
              <a:t>Research shows that depending upon the resident’s circumstances loss of independence can be related to a decline in their physical abilities. </a:t>
            </a:r>
          </a:p>
          <a:p>
            <a:pPr>
              <a:lnSpc>
                <a:spcPct val="90000"/>
              </a:lnSpc>
            </a:pPr>
            <a:r>
              <a:rPr lang="en-US" dirty="0"/>
              <a:t>Or it can be because their relative or adult child excluded the resident from making the decision to move into an assisted living facility. </a:t>
            </a:r>
          </a:p>
          <a:p>
            <a:pPr>
              <a:lnSpc>
                <a:spcPct val="90000"/>
              </a:lnSpc>
            </a:pPr>
            <a:r>
              <a:rPr lang="en-US" dirty="0"/>
              <a:t>Or it could be their concern about not having the ability to choose what they eat or what they do in the facility because they don’t understand about what assisted living is.</a:t>
            </a:r>
          </a:p>
          <a:p>
            <a:pPr>
              <a:lnSpc>
                <a:spcPct val="90000"/>
              </a:lnSpc>
            </a:pPr>
            <a:endParaRPr lang="en-US" dirty="0"/>
          </a:p>
          <a:p>
            <a:pPr>
              <a:lnSpc>
                <a:spcPct val="90000"/>
              </a:lnSpc>
            </a:pPr>
            <a:r>
              <a:rPr lang="en-US" dirty="0"/>
              <a:t>It is critical that AL staff reassure the resident’s ability to make their own choices.</a:t>
            </a:r>
          </a:p>
          <a:p>
            <a:pPr>
              <a:lnSpc>
                <a:spcPct val="90000"/>
              </a:lnSpc>
            </a:pPr>
            <a:endParaRPr lang="en-US" dirty="0"/>
          </a:p>
          <a:p>
            <a:pPr>
              <a:lnSpc>
                <a:spcPct val="90000"/>
              </a:lnSpc>
            </a:pPr>
            <a:r>
              <a:rPr lang="en-US" sz="1400" b="1" dirty="0"/>
              <a:t>[NEXT SLIDE]</a:t>
            </a:r>
            <a:endParaRPr lang="en-US" dirty="0"/>
          </a:p>
          <a:p>
            <a:pPr>
              <a:lnSpc>
                <a:spcPct val="90000"/>
              </a:lnSpc>
            </a:pP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C53E268-CE61-403E-83CC-95F36EE1887E}"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F18EC6A0-74AD-427D-AED2-C9891D726BFD}" type="slidenum">
              <a:rPr lang="en-US"/>
              <a:pPr/>
              <a:t>17</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xfrm>
            <a:off x="935039" y="4416426"/>
            <a:ext cx="5140325" cy="4183063"/>
          </a:xfrm>
        </p:spPr>
        <p:txBody>
          <a:bodyPr/>
          <a:lstStyle/>
          <a:p>
            <a:r>
              <a:rPr lang="en-US" sz="1400" b="1" dirty="0"/>
              <a:t>[LEADER READ SLIDE]</a:t>
            </a:r>
          </a:p>
          <a:p>
            <a:endParaRPr lang="en-US" sz="1400" b="1" dirty="0"/>
          </a:p>
          <a:p>
            <a:endParaRPr lang="en-US" sz="1400" b="1" dirty="0"/>
          </a:p>
          <a:p>
            <a:endParaRPr lang="en-US" sz="1400" b="1" dirty="0"/>
          </a:p>
          <a:p>
            <a:endParaRPr lang="en-US" sz="1400" b="1" dirty="0"/>
          </a:p>
          <a:p>
            <a:endParaRPr lang="en-US" sz="1400" b="1" dirty="0"/>
          </a:p>
          <a:p>
            <a:endParaRPr lang="en-US" sz="1400" b="1" dirty="0"/>
          </a:p>
          <a:p>
            <a:endParaRPr lang="en-US" sz="1400" b="1" dirty="0"/>
          </a:p>
          <a:p>
            <a:endParaRPr lang="en-US" sz="1400" b="1" dirty="0"/>
          </a:p>
          <a:p>
            <a:endParaRPr lang="en-US" sz="1400" b="1" dirty="0"/>
          </a:p>
          <a:p>
            <a:endParaRPr lang="en-US" sz="1400" b="1" dirty="0"/>
          </a:p>
          <a:p>
            <a:r>
              <a:rPr lang="en-US" sz="1400" b="1" dirty="0"/>
              <a:t>[NEXT SLIDE]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AEA54F6-C4CB-45B8-A8EC-3D37D0983AF1}"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BEF1B665-5ABF-4795-9C27-BABA889C70EB}" type="slidenum">
              <a:rPr lang="en-US"/>
              <a:pPr/>
              <a:t>18</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685800" y="4419601"/>
            <a:ext cx="5607050" cy="4183063"/>
          </a:xfrm>
        </p:spPr>
        <p:txBody>
          <a:bodyPr/>
          <a:lstStyle/>
          <a:p>
            <a:r>
              <a:rPr lang="en-US" sz="1400" b="1" dirty="0"/>
              <a:t>[LEADER</a:t>
            </a:r>
            <a:r>
              <a:rPr lang="en-US" dirty="0"/>
              <a:t> </a:t>
            </a:r>
            <a:r>
              <a:rPr lang="en-US" sz="1400" b="1" dirty="0"/>
              <a:t>READ SCRIPT: THEN READ SLIDE]</a:t>
            </a:r>
          </a:p>
          <a:p>
            <a:r>
              <a:rPr lang="en-US" dirty="0"/>
              <a:t>Many residents told us they were concerned about what life would be like living with other people. Many had privacy concerns. </a:t>
            </a:r>
          </a:p>
          <a:p>
            <a:endParaRPr lang="en-US" dirty="0"/>
          </a:p>
          <a:p>
            <a:r>
              <a:rPr lang="en-US" sz="1400" b="1" dirty="0"/>
              <a:t>[NEXT SLIDE]</a:t>
            </a:r>
            <a:endParaRPr lang="en-US" sz="1600" b="1"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73F083AB-7B71-4D22-92B5-EB92EBB4562E}"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19F29331-4751-4580-A587-F54B10BA33F0}" type="slidenum">
              <a:rPr lang="en-US"/>
              <a:pPr/>
              <a:t>19</a:t>
            </a:fld>
            <a:endParaRPr lang="en-US"/>
          </a:p>
        </p:txBody>
      </p:sp>
      <p:sp>
        <p:nvSpPr>
          <p:cNvPr id="82946" name="Rectangle 2"/>
          <p:cNvSpPr>
            <a:spLocks noGrp="1" noRot="1" noChangeAspect="1" noChangeArrowheads="1" noTextEdit="1"/>
          </p:cNvSpPr>
          <p:nvPr>
            <p:ph type="sldImg"/>
          </p:nvPr>
        </p:nvSpPr>
        <p:spPr>
          <a:xfrm>
            <a:off x="1181100" y="704850"/>
            <a:ext cx="4648200" cy="3486150"/>
          </a:xfrm>
          <a:ln/>
        </p:spPr>
      </p:sp>
      <p:sp>
        <p:nvSpPr>
          <p:cNvPr id="82947" name="Rectangle 3"/>
          <p:cNvSpPr>
            <a:spLocks noGrp="1" noChangeArrowheads="1"/>
          </p:cNvSpPr>
          <p:nvPr>
            <p:ph type="body" idx="1"/>
          </p:nvPr>
        </p:nvSpPr>
        <p:spPr/>
        <p:txBody>
          <a:bodyPr/>
          <a:lstStyle/>
          <a:p>
            <a:endParaRPr lang="en-US" sz="1400" b="1" dirty="0"/>
          </a:p>
          <a:p>
            <a:r>
              <a:rPr lang="en-US" sz="1400" b="1" dirty="0"/>
              <a:t>[LEADER READ SLIDE: THEN READ SCRIPT]</a:t>
            </a:r>
          </a:p>
          <a:p>
            <a:endParaRPr lang="en-US" sz="1400" b="1" dirty="0"/>
          </a:p>
          <a:p>
            <a:r>
              <a:rPr lang="en-US" dirty="0"/>
              <a:t>Set up some meeting times before the resident moves in and right after so that you or a few of the </a:t>
            </a:r>
            <a:r>
              <a:rPr lang="en-US" dirty="0" err="1"/>
              <a:t>caregiving</a:t>
            </a:r>
            <a:r>
              <a:rPr lang="en-US" dirty="0"/>
              <a:t> staff can get to know what the resident’s preferences, routines, health issues, and personal interests. </a:t>
            </a:r>
          </a:p>
          <a:p>
            <a:r>
              <a:rPr lang="en-US" dirty="0"/>
              <a:t>Remember to be friendly. Smiling is contagious. Frowns and negative attitudes are just as contagious.</a:t>
            </a:r>
          </a:p>
          <a:p>
            <a:endParaRPr lang="en-US" dirty="0"/>
          </a:p>
          <a:p>
            <a:endParaRPr lang="en-US" dirty="0"/>
          </a:p>
          <a:p>
            <a:endParaRPr lang="en-US" sz="1400" dirty="0"/>
          </a:p>
          <a:p>
            <a:r>
              <a:rPr lang="en-US" sz="1400" b="1" dirty="0"/>
              <a:t>[NEXT SLIDE]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EB417E-4F56-4468-B257-8ECD31B6280D}" type="slidenum">
              <a:rPr lang="en-US" smtClean="0"/>
              <a:t>2</a:t>
            </a:fld>
            <a:endParaRPr lang="en-US"/>
          </a:p>
        </p:txBody>
      </p:sp>
    </p:spTree>
    <p:extLst>
      <p:ext uri="{BB962C8B-B14F-4D97-AF65-F5344CB8AC3E}">
        <p14:creationId xmlns:p14="http://schemas.microsoft.com/office/powerpoint/2010/main" val="873474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0218A9F-3349-4E5C-A44C-B146E488645D}"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0DC97CBD-E41E-4C93-84EA-D091BC0629AC}" type="slidenum">
              <a:rPr lang="en-US"/>
              <a:pPr/>
              <a:t>20</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dirty="0"/>
          </a:p>
          <a:p>
            <a:r>
              <a:rPr lang="en-US" sz="1400" b="1" dirty="0"/>
              <a:t>[LEADER READ SLIDE: THEN READ SCRIPT]</a:t>
            </a:r>
          </a:p>
          <a:p>
            <a:endParaRPr lang="en-US" sz="1400" dirty="0"/>
          </a:p>
          <a:p>
            <a:r>
              <a:rPr lang="en-US" dirty="0"/>
              <a:t>During these meeting times you can begin to assess what support systems, if any, they have in their life. </a:t>
            </a:r>
          </a:p>
          <a:p>
            <a:endParaRPr lang="en-US" dirty="0"/>
          </a:p>
          <a:p>
            <a:r>
              <a:rPr lang="en-US" sz="1400" b="1" dirty="0"/>
              <a:t>[ASK]</a:t>
            </a:r>
            <a:r>
              <a:rPr lang="en-US" sz="1400" dirty="0"/>
              <a:t> </a:t>
            </a:r>
          </a:p>
          <a:p>
            <a:endParaRPr lang="en-US" sz="1400" dirty="0"/>
          </a:p>
          <a:p>
            <a:r>
              <a:rPr lang="en-US" dirty="0"/>
              <a:t>Is there anything else you could ask resident to learn about them?</a:t>
            </a:r>
          </a:p>
          <a:p>
            <a:endParaRPr lang="en-US" dirty="0"/>
          </a:p>
          <a:p>
            <a:r>
              <a:rPr lang="en-US" sz="1400" b="1" dirty="0"/>
              <a:t>[NEXT SLIDE]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CD6E8D8D-A7D1-41DA-A7D5-0DB1F4F1DF7F}"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E7FB4836-FEE8-4949-B160-9EEA204D92FB}" type="slidenum">
              <a:rPr lang="en-US"/>
              <a:pPr/>
              <a:t>21</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a:xfrm>
            <a:off x="935039" y="4416426"/>
            <a:ext cx="5140325" cy="4183063"/>
          </a:xfrm>
        </p:spPr>
        <p:txBody>
          <a:bodyPr/>
          <a:lstStyle/>
          <a:p>
            <a:r>
              <a:rPr lang="en-US" sz="1400" b="1" dirty="0"/>
              <a:t>[LEADER READ SCRIPT:THEN READ SLIDE]</a:t>
            </a:r>
          </a:p>
          <a:p>
            <a:r>
              <a:rPr lang="en-US" dirty="0"/>
              <a:t>Here are some strategies to minimize extended isolation periods of a new resident.</a:t>
            </a:r>
          </a:p>
          <a:p>
            <a:endParaRPr lang="en-US" dirty="0"/>
          </a:p>
          <a:p>
            <a:endParaRPr lang="en-US" dirty="0"/>
          </a:p>
          <a:p>
            <a:endParaRPr lang="en-US" sz="1400" dirty="0"/>
          </a:p>
          <a:p>
            <a:endParaRPr lang="en-US" sz="1400" b="1" dirty="0"/>
          </a:p>
          <a:p>
            <a:r>
              <a:rPr lang="en-US" sz="1400" b="1" dirty="0"/>
              <a:t>[NEXT SLIDE]</a:t>
            </a:r>
          </a:p>
          <a:p>
            <a:endParaRPr lang="en-US" sz="1400" b="1"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6055AAD-4C35-4C90-9791-529F8C04BAC7}"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DDDE29D6-7D8E-4EA1-AD01-84EA7FABCBC5}" type="slidenum">
              <a:rPr lang="en-US"/>
              <a:pPr/>
              <a:t>22</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xfrm>
            <a:off x="935039" y="4416426"/>
            <a:ext cx="5140325" cy="4183063"/>
          </a:xfrm>
        </p:spPr>
        <p:txBody>
          <a:bodyPr/>
          <a:lstStyle/>
          <a:p>
            <a:r>
              <a:rPr lang="en-US" sz="1400" b="1" dirty="0"/>
              <a:t>[LEADER READ SLIDE: THEN READ SCRIPT]</a:t>
            </a:r>
          </a:p>
          <a:p>
            <a:endParaRPr lang="en-US" sz="1400" b="1" dirty="0"/>
          </a:p>
          <a:p>
            <a:r>
              <a:rPr lang="en-US" dirty="0"/>
              <a:t>Residents told us what helped them tremendously was being introduced to someone who was already living in the facility.</a:t>
            </a:r>
          </a:p>
          <a:p>
            <a:r>
              <a:rPr lang="en-US" dirty="0"/>
              <a:t>They said they really liked their facility introducing them to others and having an established resident show them around. </a:t>
            </a:r>
          </a:p>
          <a:p>
            <a:endParaRPr lang="en-US" dirty="0"/>
          </a:p>
          <a:p>
            <a:endParaRPr lang="en-US" dirty="0"/>
          </a:p>
          <a:p>
            <a:r>
              <a:rPr lang="en-US" sz="1400" b="1" dirty="0"/>
              <a:t>[NEXT SLIDE]</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20EE164-278F-458D-82A2-5B2DCEAA29D2}"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EA02C604-5602-4B28-97BD-88B5A46F0B7D}" type="slidenum">
              <a:rPr lang="en-US"/>
              <a:pPr/>
              <a:t>23</a:t>
            </a:fld>
            <a:endParaRPr 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xfrm>
            <a:off x="935039" y="4416426"/>
            <a:ext cx="5140325" cy="4183063"/>
          </a:xfrm>
        </p:spPr>
        <p:txBody>
          <a:bodyPr/>
          <a:lstStyle/>
          <a:p>
            <a:r>
              <a:rPr lang="en-US" sz="1400" b="1" dirty="0"/>
              <a:t>[READ SLIDE: THEN READ SCRIPT]</a:t>
            </a:r>
            <a:endParaRPr lang="en-US" sz="1600" b="1" dirty="0"/>
          </a:p>
          <a:p>
            <a:r>
              <a:rPr lang="en-US" dirty="0"/>
              <a:t>Remember isolation extends a transition and adjustment period for a new resident.</a:t>
            </a:r>
          </a:p>
          <a:p>
            <a:endParaRPr lang="en-US" dirty="0"/>
          </a:p>
          <a:p>
            <a:r>
              <a:rPr lang="en-US" sz="1400" b="1" dirty="0"/>
              <a:t>[ASK] </a:t>
            </a:r>
            <a:r>
              <a:rPr lang="en-US" dirty="0"/>
              <a:t>What other methods have you used to help reluctant residents come out of their rooms?</a:t>
            </a:r>
          </a:p>
          <a:p>
            <a:endParaRPr lang="en-US" b="1" dirty="0"/>
          </a:p>
          <a:p>
            <a:r>
              <a:rPr lang="en-US" sz="1400" b="1" dirty="0"/>
              <a:t>[NEXT SLIDE]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07E08CB6-5116-40CB-8F94-88A8A00290AE}"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EAD48808-9034-4145-B1F5-515D1F801B73}" type="slidenum">
              <a:rPr lang="en-US"/>
              <a:pPr/>
              <a:t>24</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xfrm>
            <a:off x="1143001" y="4416426"/>
            <a:ext cx="4932363" cy="4575175"/>
          </a:xfrm>
        </p:spPr>
        <p:txBody>
          <a:bodyPr/>
          <a:lstStyle/>
          <a:p>
            <a:endParaRPr lang="en-US" dirty="0"/>
          </a:p>
          <a:p>
            <a:r>
              <a:rPr lang="en-US" b="1" dirty="0"/>
              <a:t>[LEADER READ SLIDE: THEN SCRIPT]</a:t>
            </a:r>
          </a:p>
          <a:p>
            <a:r>
              <a:rPr lang="en-US" dirty="0"/>
              <a:t>The important thing to remember as a caregiver is that residents are individuals who depend upon your assistance to help them navigate this new world. Smiling, having a positive attitude, being patient with them, and answering their questions make a big impact on our new residents. They often asked staffers to smile, be warm, caring and welcoming. </a:t>
            </a:r>
          </a:p>
          <a:p>
            <a:endParaRPr lang="en-US" dirty="0"/>
          </a:p>
          <a:p>
            <a:r>
              <a:rPr lang="en-US" sz="1400" b="1" dirty="0"/>
              <a:t>[NEXT SLIDE]</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12C8E829-69EB-4626-A514-7FE5395F190B}"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32808ADC-27B2-41BA-B36C-263FCDCFAA84}" type="slidenum">
              <a:rPr lang="en-US"/>
              <a:pPr/>
              <a:t>25</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xfrm>
            <a:off x="935039" y="4416426"/>
            <a:ext cx="5140325" cy="4183063"/>
          </a:xfrm>
        </p:spPr>
        <p:txBody>
          <a:bodyPr/>
          <a:lstStyle/>
          <a:p>
            <a:r>
              <a:rPr lang="en-US" sz="1400" b="1" dirty="0"/>
              <a:t>[LEADER READ SLIDE THEN SCRIPT]</a:t>
            </a:r>
          </a:p>
          <a:p>
            <a:endParaRPr lang="en-US" sz="1400" dirty="0"/>
          </a:p>
          <a:p>
            <a:r>
              <a:rPr lang="en-US" dirty="0"/>
              <a:t>Residents said that having written materials reinforced what a staff member had told them or reminded them of something a staff member had said. It helps them get oriented and gain that feeling of normalcy. </a:t>
            </a:r>
          </a:p>
          <a:p>
            <a:endParaRPr lang="en-US" dirty="0"/>
          </a:p>
          <a:p>
            <a:r>
              <a:rPr lang="en-US" b="1" dirty="0"/>
              <a:t>[ASK] </a:t>
            </a:r>
            <a:r>
              <a:rPr lang="en-US" dirty="0"/>
              <a:t>Based on your experiences, what information or facts about our facility have you seen new residents struggle to understand or remember? </a:t>
            </a:r>
          </a:p>
          <a:p>
            <a:endParaRPr lang="en-US" dirty="0"/>
          </a:p>
          <a:p>
            <a:r>
              <a:rPr lang="en-US" b="1" dirty="0"/>
              <a:t>[ASK] </a:t>
            </a:r>
            <a:r>
              <a:rPr lang="en-US" dirty="0"/>
              <a:t>How can we communicate that information more effectively?</a:t>
            </a:r>
          </a:p>
          <a:p>
            <a:endParaRPr lang="en-US" dirty="0"/>
          </a:p>
          <a:p>
            <a:r>
              <a:rPr lang="en-US" sz="1400" b="1" dirty="0"/>
              <a:t>[NEXT SLIDE]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07AB1032-621A-4BC0-B1B5-EE5A5ACB0EA3}"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1D79369B-BD3D-40BB-9FE4-A03F0C3CF360}" type="slidenum">
              <a:rPr lang="en-US"/>
              <a:pPr/>
              <a:t>26</a:t>
            </a:fld>
            <a:endParaRPr lang="en-US"/>
          </a:p>
        </p:txBody>
      </p:sp>
      <p:sp>
        <p:nvSpPr>
          <p:cNvPr id="72706" name="Rectangle 2"/>
          <p:cNvSpPr>
            <a:spLocks noGrp="1" noRot="1" noChangeAspect="1" noChangeArrowheads="1" noTextEdit="1"/>
          </p:cNvSpPr>
          <p:nvPr>
            <p:ph type="sldImg"/>
          </p:nvPr>
        </p:nvSpPr>
        <p:spPr>
          <a:xfrm>
            <a:off x="1181100" y="685800"/>
            <a:ext cx="4648200" cy="3486150"/>
          </a:xfrm>
          <a:ln/>
        </p:spPr>
      </p:sp>
      <p:sp>
        <p:nvSpPr>
          <p:cNvPr id="72707" name="Rectangle 3"/>
          <p:cNvSpPr>
            <a:spLocks noGrp="1" noChangeArrowheads="1"/>
          </p:cNvSpPr>
          <p:nvPr>
            <p:ph type="body" idx="1"/>
          </p:nvPr>
        </p:nvSpPr>
        <p:spPr>
          <a:xfrm>
            <a:off x="935039" y="4416426"/>
            <a:ext cx="5140325" cy="4183063"/>
          </a:xfrm>
        </p:spPr>
        <p:txBody>
          <a:bodyPr/>
          <a:lstStyle/>
          <a:p>
            <a:endParaRPr lang="en-US" dirty="0"/>
          </a:p>
          <a:p>
            <a:r>
              <a:rPr lang="en-US" sz="1400" b="1" dirty="0"/>
              <a:t>[LEADER: POINT TO NCAL BROCHURE’S SECTIONS “WHAT TO BRING TO YOUR NEW HOME” &amp; “ADVICE FOR FRIENDS &amp; FAMILY” THEN READ THE SCRIPT]</a:t>
            </a:r>
          </a:p>
          <a:p>
            <a:r>
              <a:rPr lang="en-US" dirty="0" err="1"/>
              <a:t>NCAL’s</a:t>
            </a:r>
            <a:r>
              <a:rPr lang="en-US" dirty="0"/>
              <a:t> “Moving Into An Assisted Living Residence: Making a Successful Transition” includes important information for residents and their families. Residents and families alike can prepare for the move and determine what to move as well as how to emotionally support each other with suggestions on how residents want their families and friends to treat them. I encourage you to read this brochure.</a:t>
            </a:r>
          </a:p>
          <a:p>
            <a:endParaRPr lang="en-US" dirty="0"/>
          </a:p>
          <a:p>
            <a:r>
              <a:rPr lang="en-US" dirty="0"/>
              <a:t>Now we are going to review  our materials provided to incoming residents.</a:t>
            </a:r>
          </a:p>
          <a:p>
            <a:r>
              <a:rPr lang="en-US" sz="1400" b="1" dirty="0"/>
              <a:t>[LEADER ACTIVITY: Provide copies of your facility’s materials for new residents. Walk staff through what is included in each publication or document.]</a:t>
            </a:r>
          </a:p>
          <a:p>
            <a:endParaRPr lang="en-US" sz="1400" dirty="0"/>
          </a:p>
          <a:p>
            <a:r>
              <a:rPr lang="en-US" sz="1400" b="1" dirty="0"/>
              <a:t>[NEXT SLIDE]</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FA48791-04BF-45C7-AD0C-4D0518ECEA51}"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44FADEAD-B39E-4031-9C3E-E7FC10C2AF6D}" type="slidenum">
              <a:rPr lang="en-US"/>
              <a:pPr/>
              <a:t>27</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xfrm>
            <a:off x="935039" y="4416426"/>
            <a:ext cx="5140325" cy="4183063"/>
          </a:xfrm>
        </p:spPr>
        <p:txBody>
          <a:bodyPr/>
          <a:lstStyle/>
          <a:p>
            <a:r>
              <a:rPr lang="en-US" dirty="0"/>
              <a:t>Family members may seek your advice about how to help their loved ones with the transition.</a:t>
            </a:r>
          </a:p>
          <a:p>
            <a:endParaRPr lang="en-US" sz="1400" b="1" dirty="0"/>
          </a:p>
          <a:p>
            <a:r>
              <a:rPr lang="en-US" sz="1400" b="1" dirty="0"/>
              <a:t>[LEADER READ SLIDE]</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719356CA-9169-4587-AF1C-11C038A08DF4}"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0A4E217B-EF9F-48C2-A3E7-09E0A596F77D}" type="slidenum">
              <a:rPr lang="en-US"/>
              <a:pPr/>
              <a:t>28</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xfrm>
            <a:off x="935039" y="4416426"/>
            <a:ext cx="5140325" cy="4183063"/>
          </a:xfrm>
        </p:spPr>
        <p:txBody>
          <a:bodyPr/>
          <a:lstStyle/>
          <a:p>
            <a:r>
              <a:rPr lang="en-US" sz="1400" b="1" dirty="0"/>
              <a:t>[LEADER READ SLIDE:THEN SCRIPT: SHOW PARTICIPANTS “ADVICE FOR  FRIENDS AND FAMILY MEMBERS FROM BROCHURE MOVING INTO AN ASSISTED LIVING RESIDENCE:MAKING A SUCCESSFUL TRANSITION.]</a:t>
            </a:r>
          </a:p>
          <a:p>
            <a:endParaRPr lang="en-US" sz="1400" b="1" dirty="0"/>
          </a:p>
          <a:p>
            <a:r>
              <a:rPr lang="en-US" dirty="0"/>
              <a:t>Encourage family members and friends to visit? If family members ask you questions about what to say or do when visiting, or if you see them struggling emotionally, share the ”Moving Into An Assisted Living Residence” brochure with them and refer them to the “Advice for Friends and Families” section. </a:t>
            </a:r>
          </a:p>
          <a:p>
            <a:endParaRPr lang="en-US" dirty="0"/>
          </a:p>
          <a:p>
            <a:r>
              <a:rPr lang="en-US" dirty="0"/>
              <a:t>Most of all, remember to be positive.</a:t>
            </a:r>
          </a:p>
          <a:p>
            <a:endParaRPr lang="en-US" dirty="0"/>
          </a:p>
          <a:p>
            <a:endParaRPr lang="en-US" dirty="0"/>
          </a:p>
          <a:p>
            <a:r>
              <a:rPr lang="en-US" sz="1400" b="1" dirty="0"/>
              <a:t>[NEXT SLIDE]</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7CDB5B91-85C3-47D9-8BB8-2CFC29010C95}"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53F7D317-AEDC-4DA8-A31A-48DD14F5D6B4}" type="slidenum">
              <a:rPr lang="en-US"/>
              <a:pPr/>
              <a:t>29</a:t>
            </a:fld>
            <a:endParaRPr lang="en-US"/>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a:xfrm>
            <a:off x="935039" y="4416426"/>
            <a:ext cx="5140325" cy="4183063"/>
          </a:xfrm>
        </p:spPr>
        <p:txBody>
          <a:bodyPr/>
          <a:lstStyle/>
          <a:p>
            <a:r>
              <a:rPr lang="en-US" sz="1800" b="1" dirty="0"/>
              <a:t>[</a:t>
            </a:r>
            <a:r>
              <a:rPr lang="en-US" sz="1400" b="1" dirty="0"/>
              <a:t>LEADER READ SLIDE</a:t>
            </a:r>
            <a:r>
              <a:rPr lang="en-US" sz="1800" b="1" dirty="0"/>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D6A9B07C-8246-43E6-96AA-207395D76FC3}"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2F4CB1CE-877D-4E80-8FD0-5D2B4489B7DE}" type="slidenum">
              <a:rPr lang="en-US"/>
              <a:pPr/>
              <a:t>3</a:t>
            </a:fld>
            <a:endParaRPr lang="en-US"/>
          </a:p>
        </p:txBody>
      </p:sp>
      <p:sp>
        <p:nvSpPr>
          <p:cNvPr id="19458" name="Rectangle 2"/>
          <p:cNvSpPr>
            <a:spLocks noGrp="1" noRot="1" noChangeAspect="1" noChangeArrowheads="1" noTextEdit="1"/>
          </p:cNvSpPr>
          <p:nvPr>
            <p:ph type="sldImg"/>
          </p:nvPr>
        </p:nvSpPr>
        <p:spPr>
          <a:xfrm>
            <a:off x="1066800" y="781050"/>
            <a:ext cx="4648200" cy="3486150"/>
          </a:xfrm>
          <a:ln/>
        </p:spPr>
      </p:sp>
      <p:sp>
        <p:nvSpPr>
          <p:cNvPr id="19459" name="Rectangle 3"/>
          <p:cNvSpPr>
            <a:spLocks noGrp="1" noChangeArrowheads="1"/>
          </p:cNvSpPr>
          <p:nvPr>
            <p:ph type="body" idx="1"/>
          </p:nvPr>
        </p:nvSpPr>
        <p:spPr>
          <a:xfrm>
            <a:off x="304800" y="4343401"/>
            <a:ext cx="6477000" cy="4953000"/>
          </a:xfrm>
        </p:spPr>
        <p:txBody>
          <a:bodyPr/>
          <a:lstStyle/>
          <a:p>
            <a:r>
              <a:rPr lang="en-US" sz="1400" b="1" dirty="0"/>
              <a:t>[LEADER READ SCRIPT]</a:t>
            </a:r>
            <a:r>
              <a:rPr lang="en-US" sz="1600" b="1" dirty="0"/>
              <a:t> </a:t>
            </a:r>
            <a:r>
              <a:rPr lang="en-US" dirty="0"/>
              <a:t> This slide provides you with insight into the issues a resident is dealing with prior to moving into your facility and immediately after moving in. These are: </a:t>
            </a:r>
            <a:r>
              <a:rPr lang="en-US" sz="1400" b="1" dirty="0"/>
              <a:t>[READ SLIDE]</a:t>
            </a:r>
          </a:p>
          <a:p>
            <a:r>
              <a:rPr lang="en-US" sz="1400" b="1" dirty="0"/>
              <a:t>[READ SCRIPT RE: FIRST BULLET]</a:t>
            </a:r>
            <a:r>
              <a:rPr lang="en-US" sz="1400" dirty="0"/>
              <a:t> </a:t>
            </a:r>
            <a:r>
              <a:rPr lang="en-US" dirty="0"/>
              <a:t>As a new resident, you may be losing your ability to be independent because of physical failings, the onset of chronic disease, or arthritis. Maybe your memory is failing. You are realizing you can’t do what you used to do and need help with daily activities.</a:t>
            </a:r>
          </a:p>
          <a:p>
            <a:r>
              <a:rPr lang="en-US" sz="1400" b="1" dirty="0"/>
              <a:t>[READ SCRIPT RE: SECOND BULLET]</a:t>
            </a:r>
            <a:r>
              <a:rPr lang="en-US" sz="1400" dirty="0"/>
              <a:t> </a:t>
            </a:r>
            <a:r>
              <a:rPr lang="en-US" dirty="0"/>
              <a:t>You probably are feeling concern that you won’t be able to take care of yourself or do the things you normally like to do so you have this sense you’re losing control, and feel a sense of loss.</a:t>
            </a:r>
            <a:r>
              <a:rPr lang="en-US" sz="1400" dirty="0"/>
              <a:t> </a:t>
            </a:r>
          </a:p>
          <a:p>
            <a:r>
              <a:rPr lang="en-US" sz="1400" b="1" dirty="0"/>
              <a:t>[READ SCRIPT RE: REMAINING BULLETS] </a:t>
            </a:r>
            <a:r>
              <a:rPr lang="en-US" dirty="0"/>
              <a:t>Realizing you’re going to have to move into assisted living, you begin to deal with thoughts of leaving your home of many years. You have to deal with the emotional attachments to your home, your community, your neighbors, and friends.</a:t>
            </a:r>
          </a:p>
          <a:p>
            <a:r>
              <a:rPr lang="en-US" dirty="0"/>
              <a:t>You may be living alone and you’re used to doing things in your own way, without anyone helping you. This made you feel safe and secure.  </a:t>
            </a:r>
          </a:p>
          <a:p>
            <a:r>
              <a:rPr lang="en-US" dirty="0"/>
              <a:t>Moving is uncomfortable for anyone, but for seniors it could have serious consequences. The transition for them begins before they move. It is important to remember these factors and put yourself in their shoes when you are introduced to a new resident.  </a:t>
            </a:r>
          </a:p>
          <a:p>
            <a:r>
              <a:rPr lang="en-US" sz="1400" b="1" dirty="0"/>
              <a:t>[NEXT SLIDE]</a:t>
            </a:r>
          </a:p>
          <a:p>
            <a:endParaRPr lang="en-US" sz="1400" b="1"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7F73A88-82A4-457D-ABCA-FCDBC65826B6}"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2B6E9825-5688-470C-A65E-EA70E1F42744}" type="slidenum">
              <a:rPr lang="en-US"/>
              <a:pPr/>
              <a:t>30</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n-US" sz="1400" b="1" dirty="0"/>
              <a:t>[LEADER READ SCRIPT THEN SLIDE]</a:t>
            </a:r>
          </a:p>
          <a:p>
            <a:endParaRPr lang="en-US" dirty="0"/>
          </a:p>
          <a:p>
            <a:r>
              <a:rPr lang="en-US" dirty="0"/>
              <a:t>Summing up what we’ve discussed.</a:t>
            </a:r>
          </a:p>
          <a:p>
            <a:r>
              <a:rPr lang="en-US" dirty="0"/>
              <a:t>We know that seniors need to feel that by moving into an assisted living facility they will still have choices, that they are in control over their environment, that they can make new friends and preserve old ones, that assisted living is going to help them maintain their independence and individuality for as long as possible.</a:t>
            </a:r>
          </a:p>
          <a:p>
            <a:endParaRPr lang="en-US" dirty="0"/>
          </a:p>
          <a:p>
            <a:r>
              <a:rPr lang="en-US" dirty="0"/>
              <a:t>By utilizing the strategies included this presentation and reinforcing the above listed factors, you are reassuring a new resident, calming their fears and reducing anxieties and helping them to feel that our assisted living residence is their home.</a:t>
            </a:r>
          </a:p>
          <a:p>
            <a:endParaRPr lang="en-US" dirty="0"/>
          </a:p>
          <a:p>
            <a:r>
              <a:rPr lang="en-US" sz="1400" b="1" dirty="0"/>
              <a:t>[NEXT SLIDE]</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D9C419A-4705-4F58-9D35-6EC25FEE653C}"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802628B1-AD9C-4C3E-B1DC-236B119F9702}" type="slidenum">
              <a:rPr lang="en-US"/>
              <a:pPr/>
              <a:t>31</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r>
              <a:rPr lang="en-US" sz="1600" b="1" dirty="0"/>
              <a:t>[</a:t>
            </a:r>
            <a:r>
              <a:rPr lang="en-US" sz="1400" b="1" dirty="0"/>
              <a:t>LEADER READ SLIDE: CONCLUDE PRESENTATION</a:t>
            </a:r>
            <a:r>
              <a:rPr lang="en-US" sz="1600" b="1" dirty="0"/>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6CF86B6C-4138-4226-BA2D-BBAC8337C672}"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2F5D6DA3-5820-461B-8DA3-87BBCFC56F3F}" type="slidenum">
              <a:rPr lang="en-US"/>
              <a:pPr/>
              <a:t>4</a:t>
            </a:fld>
            <a:endParaRPr lang="en-US"/>
          </a:p>
        </p:txBody>
      </p:sp>
      <p:sp>
        <p:nvSpPr>
          <p:cNvPr id="91138" name="Rectangle 2"/>
          <p:cNvSpPr>
            <a:spLocks noGrp="1" noRot="1" noChangeAspect="1" noChangeArrowheads="1" noTextEdit="1"/>
          </p:cNvSpPr>
          <p:nvPr>
            <p:ph type="sldImg"/>
          </p:nvPr>
        </p:nvSpPr>
        <p:spPr>
          <a:xfrm>
            <a:off x="1181100" y="685800"/>
            <a:ext cx="4648200" cy="3486150"/>
          </a:xfrm>
          <a:ln/>
        </p:spPr>
      </p:sp>
      <p:sp>
        <p:nvSpPr>
          <p:cNvPr id="91139" name="Rectangle 3"/>
          <p:cNvSpPr>
            <a:spLocks noGrp="1" noChangeArrowheads="1"/>
          </p:cNvSpPr>
          <p:nvPr>
            <p:ph type="body" idx="1"/>
          </p:nvPr>
        </p:nvSpPr>
        <p:spPr>
          <a:xfrm>
            <a:off x="304800" y="4191001"/>
            <a:ext cx="6477000" cy="5257800"/>
          </a:xfrm>
        </p:spPr>
        <p:txBody>
          <a:bodyPr/>
          <a:lstStyle/>
          <a:p>
            <a:r>
              <a:rPr lang="en-US" sz="1400" b="1" dirty="0"/>
              <a:t>[LEADER READ SCRIPT]</a:t>
            </a:r>
            <a:r>
              <a:rPr lang="en-US" b="1" dirty="0"/>
              <a:t> </a:t>
            </a:r>
            <a:r>
              <a:rPr lang="en-US" dirty="0"/>
              <a:t>You know from your own experience that residents have moved into this facility because of one, several, or all of these factors listed on the slide.</a:t>
            </a:r>
          </a:p>
          <a:p>
            <a:r>
              <a:rPr lang="en-US" sz="1400" b="1" dirty="0"/>
              <a:t>[READ SLIDE</a:t>
            </a:r>
            <a:r>
              <a:rPr lang="en-US" b="1" dirty="0"/>
              <a:t>]</a:t>
            </a:r>
          </a:p>
          <a:p>
            <a:r>
              <a:rPr lang="en-US" sz="1400" b="1" dirty="0"/>
              <a:t>[ASK]</a:t>
            </a:r>
            <a:r>
              <a:rPr lang="en-US" b="1" dirty="0"/>
              <a:t> </a:t>
            </a:r>
            <a:r>
              <a:rPr lang="en-US" dirty="0"/>
              <a:t>What other factors could contribute to someone realizing they need an assisted living facility? </a:t>
            </a:r>
            <a:r>
              <a:rPr lang="en-US" b="1" dirty="0"/>
              <a:t>[SOLICIT ANSWERS THEN READ SCRIPT]</a:t>
            </a:r>
          </a:p>
          <a:p>
            <a:r>
              <a:rPr lang="en-US" dirty="0"/>
              <a:t>National statistics show that 25 percent of residents are moving into assisted living because of an acute health episode. </a:t>
            </a:r>
          </a:p>
          <a:p>
            <a:r>
              <a:rPr lang="en-US" dirty="0"/>
              <a:t>A majority of the residents were influenced to move in because of their adult children or possibly a family doctor.</a:t>
            </a:r>
          </a:p>
          <a:p>
            <a:r>
              <a:rPr lang="en-US" dirty="0"/>
              <a:t>While many facilities assess incoming residents to determine a care plan for residents, this is an ongoing process.  It’s important for you to begin to identify some key aspects of their personalities—Do they have positive or negative attitudes? Are they solitary or an extraverted person who loves to socialize. </a:t>
            </a:r>
          </a:p>
          <a:p>
            <a:r>
              <a:rPr lang="en-US" dirty="0"/>
              <a:t>What is the status of their family relationships. Are they strained or have infrequent contact? Or are they continuous and enduring? How do they interact with family members? Gently inquire about how involved the resident was in making the decision to move into your assisted living facility, but don’t ask too many personal questions if you sense the resident is uncomfortable. </a:t>
            </a:r>
          </a:p>
          <a:p>
            <a:r>
              <a:rPr lang="en-US" dirty="0"/>
              <a:t>So health, mindsets, emotions, relationships are things you need to learn from new residents because these are factors that are going to contribute to a resident making a successful transition and provide you with indicators of those residents who are having a hard time adjusting. </a:t>
            </a:r>
          </a:p>
          <a:p>
            <a:r>
              <a:rPr lang="en-US" sz="1400" b="1" dirty="0"/>
              <a:t>[NEXT SLIDE]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EC7CB1D-2BB2-4519-878A-3C6C7FDE1EFB}"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F36AA551-5599-4343-A4A8-8659B0D65C27}" type="slidenum">
              <a:rPr lang="en-US"/>
              <a:pPr/>
              <a:t>5</a:t>
            </a:fld>
            <a:endParaRPr lang="en-US"/>
          </a:p>
        </p:txBody>
      </p:sp>
      <p:sp>
        <p:nvSpPr>
          <p:cNvPr id="34818" name="Rectangle 2"/>
          <p:cNvSpPr>
            <a:spLocks noGrp="1" noRot="1" noChangeAspect="1" noChangeArrowheads="1" noTextEdit="1"/>
          </p:cNvSpPr>
          <p:nvPr>
            <p:ph type="sldImg"/>
          </p:nvPr>
        </p:nvSpPr>
        <p:spPr>
          <a:xfrm>
            <a:off x="1219200" y="628650"/>
            <a:ext cx="4648200" cy="3486150"/>
          </a:xfrm>
          <a:ln/>
        </p:spPr>
      </p:sp>
      <p:sp>
        <p:nvSpPr>
          <p:cNvPr id="34819" name="Rectangle 3"/>
          <p:cNvSpPr>
            <a:spLocks noGrp="1" noChangeArrowheads="1"/>
          </p:cNvSpPr>
          <p:nvPr>
            <p:ph type="body" idx="1"/>
          </p:nvPr>
        </p:nvSpPr>
        <p:spPr>
          <a:xfrm>
            <a:off x="152400" y="4267200"/>
            <a:ext cx="6553200" cy="5029200"/>
          </a:xfrm>
        </p:spPr>
        <p:txBody>
          <a:bodyPr/>
          <a:lstStyle/>
          <a:p>
            <a:r>
              <a:rPr lang="en-US" sz="1400" b="1" dirty="0"/>
              <a:t>[LEADER READ SCRIPT]</a:t>
            </a:r>
            <a:r>
              <a:rPr lang="en-US" dirty="0"/>
              <a:t> </a:t>
            </a:r>
          </a:p>
          <a:p>
            <a:r>
              <a:rPr lang="en-US" dirty="0"/>
              <a:t>There is very little research about transitioning into assisted living. However, this study examined women moving from their homes into assisted living. It provides us with a profile of a successful transition and what factors contributed to a successful transition.  </a:t>
            </a:r>
          </a:p>
          <a:p>
            <a:r>
              <a:rPr lang="en-US" sz="1400" b="1" dirty="0"/>
              <a:t>[READ SLIDE]</a:t>
            </a:r>
          </a:p>
          <a:p>
            <a:r>
              <a:rPr lang="en-US" dirty="0"/>
              <a:t>Women who experienced a successful transition, typically, VOLUNTARILY decided to move and were WELL-PREPARED for the move. They knew  what furniture to bring into the facility because they had called the facility a lot before moving in. Before moving in they had CLOSE and ENDURING RELATIONSHIPS with family members and friends. They generally possessed POSITIVE attitudes and HIGH SELF ESTEEM meaning they felt they could handle moving into a new environment. </a:t>
            </a:r>
          </a:p>
          <a:p>
            <a:r>
              <a:rPr lang="en-US" dirty="0"/>
              <a:t>They made friends easily and maintained their daily routines while making a new life in the facility their new focus.  They were SELF-INITIATORS going to activities without being prompted. Their daily routines remained the same after they moved into the assisted living facility as when they lived in their homes prior to moving in to the facility. </a:t>
            </a:r>
          </a:p>
          <a:p>
            <a:r>
              <a:rPr lang="en-US" sz="1400" b="1" dirty="0"/>
              <a:t>[NEXT SLIDE]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1A558E5-87B8-4F11-8D49-C04263D41004}"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41CBCEF1-57F8-40BC-BD8E-D9C05084F3D1}" type="slidenum">
              <a:rPr lang="en-US"/>
              <a:pPr/>
              <a:t>6</a:t>
            </a:fld>
            <a:endParaRPr lang="en-US"/>
          </a:p>
        </p:txBody>
      </p:sp>
      <p:sp>
        <p:nvSpPr>
          <p:cNvPr id="87042" name="Rectangle 2"/>
          <p:cNvSpPr>
            <a:spLocks noGrp="1" noRot="1" noChangeAspect="1" noChangeArrowheads="1" noTextEdit="1"/>
          </p:cNvSpPr>
          <p:nvPr>
            <p:ph type="sldImg"/>
          </p:nvPr>
        </p:nvSpPr>
        <p:spPr>
          <a:xfrm>
            <a:off x="1181100" y="781050"/>
            <a:ext cx="4648200" cy="3486150"/>
          </a:xfrm>
          <a:ln/>
        </p:spPr>
      </p:sp>
      <p:sp>
        <p:nvSpPr>
          <p:cNvPr id="87043" name="Rectangle 3"/>
          <p:cNvSpPr>
            <a:spLocks noGrp="1" noChangeArrowheads="1"/>
          </p:cNvSpPr>
          <p:nvPr>
            <p:ph type="body" idx="1"/>
          </p:nvPr>
        </p:nvSpPr>
        <p:spPr>
          <a:xfrm>
            <a:off x="838200" y="4416425"/>
            <a:ext cx="5715000" cy="4879975"/>
          </a:xfrm>
        </p:spPr>
        <p:txBody>
          <a:bodyPr/>
          <a:lstStyle/>
          <a:p>
            <a:r>
              <a:rPr lang="en-US" sz="1400" b="1" dirty="0"/>
              <a:t>[LEADER READ SCRIPT]</a:t>
            </a:r>
          </a:p>
          <a:p>
            <a:r>
              <a:rPr lang="en-US" dirty="0"/>
              <a:t>So the converse is  true for women who were found to be at risk for unsuccessful transition. Women “At-RISK” for a poor  transition were either FORCED OR PERCEIVED AS NOT HAVING A CHOICE whether to move into a facility.</a:t>
            </a:r>
          </a:p>
          <a:p>
            <a:r>
              <a:rPr lang="en-US" dirty="0"/>
              <a:t>Typically they were SOLITARY. They had FEW or STRAINED relationships with family and friends. They were POORLY PREPARED for the move. </a:t>
            </a:r>
          </a:p>
          <a:p>
            <a:r>
              <a:rPr lang="en-US" dirty="0"/>
              <a:t>They felt UNSURE of being able to handle dealing with the move. After moving in, they DISCONTINUED their daily patterns of living.  These characteristics—solitary, poorly prepared, etc. — are indicators that without any intervention may result in bad health outcomes such as </a:t>
            </a:r>
            <a:r>
              <a:rPr lang="en-US" b="1" dirty="0"/>
              <a:t>[READ SLIDE]</a:t>
            </a:r>
          </a:p>
          <a:p>
            <a:r>
              <a:rPr lang="en-US" dirty="0"/>
              <a:t>You can intervene with simple strategies and help turnaround someone who is at-risk. The goal is to ensure individuals are well adjusted throughout the length of their transition period. Caregivers that meet the needs and preferences of a resident create a satisfied, happier, and healthier resident who feels that the facility is their “home”. </a:t>
            </a:r>
          </a:p>
          <a:p>
            <a:r>
              <a:rPr lang="en-US" dirty="0"/>
              <a:t>Those caregivers who do not respond to the warning signs risk the facility’s good reputation in the community, and can contribute to poor resident transition that may cause problems during their stay.</a:t>
            </a:r>
          </a:p>
          <a:p>
            <a:r>
              <a:rPr lang="en-US" sz="1400" b="1" dirty="0"/>
              <a:t>[NEXT SLIDE]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BD0D77A-5791-46E6-8C26-B58EA0BD2D7A}"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0A87B9F9-E2EE-4FAD-84C0-014AE2B5D0EB}" type="slidenum">
              <a:rPr lang="en-US"/>
              <a:pPr/>
              <a:t>7</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r>
              <a:rPr lang="en-US" sz="1400" b="1" dirty="0"/>
              <a:t>[LEADER READ SCRIPT ]</a:t>
            </a:r>
          </a:p>
          <a:p>
            <a:r>
              <a:rPr lang="en-US" dirty="0"/>
              <a:t>NCAL leadership recognized the need for successful transitions and our member facilities conducted a series of focus groups with their facility residents. </a:t>
            </a:r>
            <a:r>
              <a:rPr lang="en-US" b="1" dirty="0"/>
              <a:t>[READ SLIDE: THEN SCRIPT]</a:t>
            </a:r>
          </a:p>
          <a:p>
            <a:r>
              <a:rPr lang="en-US" dirty="0"/>
              <a:t>Using a set of specifically designed questions intended to solicit feedback from residents on how </a:t>
            </a:r>
            <a:r>
              <a:rPr lang="en-US" dirty="0" err="1"/>
              <a:t>ALFs</a:t>
            </a:r>
            <a:r>
              <a:rPr lang="en-US" dirty="0"/>
              <a:t> could help them prior to moving in, during their move-in, and their first few days at a facility. </a:t>
            </a:r>
          </a:p>
          <a:p>
            <a:r>
              <a:rPr lang="en-US" dirty="0"/>
              <a:t>NCAL asked them questions about what did and did not work regarding informational materials, and interactions with facility staff, and fellow residents.</a:t>
            </a:r>
          </a:p>
          <a:p>
            <a:r>
              <a:rPr lang="en-US" dirty="0"/>
              <a:t>Here are a few of the questions:  What questions did you have before moving in? What information did you receive before you moved in and did it help answer the most important questions? Tell us the best ways staff can help ease the transition? What is the one thing that staff should or should not do or say to new residents? Tell us ways that current residents eased the transitions?</a:t>
            </a:r>
          </a:p>
          <a:p>
            <a:r>
              <a:rPr lang="en-US" dirty="0"/>
              <a:t>We will now discuss what these residents had to say.</a:t>
            </a:r>
          </a:p>
          <a:p>
            <a:r>
              <a:rPr lang="en-US" sz="1400" b="1" dirty="0"/>
              <a:t>[NEXT SLIDE]</a:t>
            </a:r>
          </a:p>
          <a:p>
            <a:endParaRPr lang="en-US" sz="1400" b="1"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1ED52D22-99C5-45C6-8D42-712D08D8B2FE}"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9AB600BC-FA28-4052-A6DD-4EEB08865590}" type="slidenum">
              <a:rPr lang="en-US"/>
              <a:pPr/>
              <a:t>8</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xfrm>
            <a:off x="381000" y="4416425"/>
            <a:ext cx="6248400" cy="4879975"/>
          </a:xfrm>
        </p:spPr>
        <p:txBody>
          <a:bodyPr/>
          <a:lstStyle/>
          <a:p>
            <a:r>
              <a:rPr lang="en-US" sz="1400" b="1" dirty="0"/>
              <a:t>[LEADER READ SLIDE &amp; THEN SCRIPT]</a:t>
            </a:r>
          </a:p>
          <a:p>
            <a:r>
              <a:rPr lang="en-US" dirty="0"/>
              <a:t>Their responses TO THE QUESTIONS indicated that these questions were the most commonly asked questions they had before moving in. </a:t>
            </a:r>
          </a:p>
          <a:p>
            <a:r>
              <a:rPr lang="en-US" dirty="0"/>
              <a:t>Many residents had already taken a tour of the facility, but they said there was so much to remember that facilities that gave them printed brochures to take home helped reduce their anxiety and reinforced what they heard during the facility tour. It reduced their anxiety by answering their questions and concerns.</a:t>
            </a:r>
          </a:p>
          <a:p>
            <a:r>
              <a:rPr lang="en-US" dirty="0"/>
              <a:t>So answering these questions through printed materials and  talking with them helps establish the beginnings of a successful transition. We will talk about what materials we hand out to families and residents before they move in later in the presentation. </a:t>
            </a:r>
          </a:p>
          <a:p>
            <a:r>
              <a:rPr lang="en-US" dirty="0"/>
              <a:t>Remember the research study showed that those women who were well-prepared had better transitions. Giving incoming residents new orientation materials and being available to talk with them before they move in helps greatly. But we should continue to orient new residents in their first few days after they move in. Orienting residents to where things are located, such as the dining room, the laundry room or where to get involved in an activity, is a necessary part of the transition. When, where, why, how, and who are important questions to answer.</a:t>
            </a:r>
          </a:p>
          <a:p>
            <a:r>
              <a:rPr lang="en-US" dirty="0"/>
              <a:t>The residents also told us how they wanted to be treated. And, as you can imagine, a positive attitude from staff members plays a big part in a positive transition for the resident.</a:t>
            </a:r>
          </a:p>
          <a:p>
            <a:r>
              <a:rPr lang="en-US" sz="1400" b="1" dirty="0"/>
              <a:t>[ASK] </a:t>
            </a:r>
            <a:r>
              <a:rPr lang="en-US" dirty="0"/>
              <a:t>Which of these questions do you hear most frequently from new residents? Are there other common questions you hear? </a:t>
            </a:r>
            <a:r>
              <a:rPr lang="en-US" b="1" dirty="0"/>
              <a:t>[SOLICIT ANSWERS]</a:t>
            </a:r>
          </a:p>
          <a:p>
            <a:r>
              <a:rPr lang="en-US" sz="1400" b="1" dirty="0"/>
              <a:t>[NEXT SLIDE]</a:t>
            </a:r>
          </a:p>
          <a:p>
            <a:endParaRPr lang="en-US" sz="1400" b="1"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1D31628B-FC4B-4A94-A151-4F0311B8BB61}" type="datetime1">
              <a:rPr lang="en-US"/>
              <a:pPr/>
              <a:t>2/19/2014</a:t>
            </a:fld>
            <a:endParaRPr lang="en-US"/>
          </a:p>
        </p:txBody>
      </p:sp>
      <p:sp>
        <p:nvSpPr>
          <p:cNvPr id="7" name="Rectangle 7"/>
          <p:cNvSpPr>
            <a:spLocks noGrp="1" noChangeArrowheads="1"/>
          </p:cNvSpPr>
          <p:nvPr>
            <p:ph type="sldNum" sz="quarter" idx="5"/>
          </p:nvPr>
        </p:nvSpPr>
        <p:spPr>
          <a:ln/>
        </p:spPr>
        <p:txBody>
          <a:bodyPr/>
          <a:lstStyle/>
          <a:p>
            <a:fld id="{96F5070A-567D-47AE-BADF-85C9269B8E72}" type="slidenum">
              <a:rPr lang="en-US"/>
              <a:pPr/>
              <a:t>9</a:t>
            </a:fld>
            <a:endParaRPr lang="en-US"/>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xfrm>
            <a:off x="935039" y="4416426"/>
            <a:ext cx="5140325" cy="4183063"/>
          </a:xfrm>
        </p:spPr>
        <p:txBody>
          <a:bodyPr/>
          <a:lstStyle/>
          <a:p>
            <a:pPr>
              <a:lnSpc>
                <a:spcPct val="90000"/>
              </a:lnSpc>
            </a:pPr>
            <a:r>
              <a:rPr lang="en-US" sz="1400" b="1" dirty="0"/>
              <a:t>Distribute attachments: B &amp; C</a:t>
            </a:r>
          </a:p>
          <a:p>
            <a:pPr>
              <a:lnSpc>
                <a:spcPct val="90000"/>
              </a:lnSpc>
            </a:pPr>
            <a:endParaRPr lang="en-US" sz="1400" b="1" dirty="0"/>
          </a:p>
          <a:p>
            <a:pPr>
              <a:lnSpc>
                <a:spcPct val="90000"/>
              </a:lnSpc>
            </a:pPr>
            <a:r>
              <a:rPr lang="en-US" sz="1400" b="1" dirty="0"/>
              <a:t>[LEADER READ SCRIPT]</a:t>
            </a:r>
            <a:endParaRPr lang="en-US" dirty="0"/>
          </a:p>
          <a:p>
            <a:pPr>
              <a:lnSpc>
                <a:spcPct val="90000"/>
              </a:lnSpc>
            </a:pPr>
            <a:r>
              <a:rPr lang="en-US" dirty="0"/>
              <a:t>The residents made specific recommendations of staff members. The above points may seem obvious but many of the residents said that they needed staff members to be welcoming, friendly, attentive, and patient because they had a lot of questions about how to orient themselves to the facility.</a:t>
            </a:r>
            <a:r>
              <a:rPr lang="en-US" sz="1400" dirty="0"/>
              <a:t> </a:t>
            </a:r>
          </a:p>
          <a:p>
            <a:pPr>
              <a:lnSpc>
                <a:spcPct val="90000"/>
              </a:lnSpc>
            </a:pPr>
            <a:r>
              <a:rPr lang="en-US" sz="1400" b="1" dirty="0"/>
              <a:t>[READ SLIDE]</a:t>
            </a:r>
            <a:endParaRPr lang="en-US" sz="1400" dirty="0"/>
          </a:p>
          <a:p>
            <a:pPr>
              <a:lnSpc>
                <a:spcPct val="90000"/>
              </a:lnSpc>
            </a:pPr>
            <a:r>
              <a:rPr lang="en-US" dirty="0"/>
              <a:t>Residents in the survey revealed that although they had toured the facility, they often forgot all the details involved. </a:t>
            </a:r>
          </a:p>
          <a:p>
            <a:pPr>
              <a:lnSpc>
                <a:spcPct val="90000"/>
              </a:lnSpc>
            </a:pPr>
            <a:r>
              <a:rPr lang="en-US" dirty="0"/>
              <a:t>So some of the basic information about assisted living needs to be re-told to them in a friendly, welcoming manner. </a:t>
            </a:r>
          </a:p>
          <a:p>
            <a:pPr>
              <a:lnSpc>
                <a:spcPct val="90000"/>
              </a:lnSpc>
            </a:pPr>
            <a:r>
              <a:rPr lang="en-US" sz="1400" b="1" dirty="0"/>
              <a:t>[ASK AND SOLICIT ANSWERS] </a:t>
            </a:r>
            <a:r>
              <a:rPr lang="en-US" dirty="0"/>
              <a:t>What are some ways that you “break the ice”  with new residents?</a:t>
            </a:r>
          </a:p>
          <a:p>
            <a:pPr>
              <a:lnSpc>
                <a:spcPct val="90000"/>
              </a:lnSpc>
            </a:pPr>
            <a:endParaRPr lang="en-US" dirty="0"/>
          </a:p>
          <a:p>
            <a:pPr>
              <a:lnSpc>
                <a:spcPct val="90000"/>
              </a:lnSpc>
            </a:pPr>
            <a:endParaRPr lang="en-US" dirty="0"/>
          </a:p>
          <a:p>
            <a:pPr>
              <a:lnSpc>
                <a:spcPct val="90000"/>
              </a:lnSpc>
            </a:pPr>
            <a:r>
              <a:rPr lang="en-US" sz="1400" b="1" dirty="0"/>
              <a:t>[NEXT SLIDE]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1.xml"/><Relationship Id="rId5" Type="http://schemas.openxmlformats.org/officeDocument/2006/relationships/image" Target="../media/image12.png"/><Relationship Id="rId4" Type="http://schemas.openxmlformats.org/officeDocument/2006/relationships/image" Target="../media/image1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54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normAutofit/>
          </a:bodyPr>
          <a:lstStyle>
            <a:lvl1pPr marL="0" indent="0" algn="ctr">
              <a:spcBef>
                <a:spcPts val="300"/>
              </a:spcBef>
              <a:buNone/>
              <a:defRPr sz="3200">
                <a:solidFill>
                  <a:schemeClr val="bg1"/>
                </a:solidFill>
                <a:latin typeface="Tw Cen MT"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E66A213E-81FA-374D-8D7A-F36B7EB15885}" type="datetimeFigureOut">
              <a:rPr lang="en-US" smtClean="0"/>
              <a:t>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4E285-444D-4C0C-8BFA-BDB311F86A90}" type="slidenum">
              <a:rPr/>
              <a:pPr/>
              <a:t>‹#›</a:t>
            </a:fld>
            <a:endParaRPr/>
          </a:p>
        </p:txBody>
      </p:sp>
      <p:pic>
        <p:nvPicPr>
          <p:cNvPr id="9" name="Picture 2" descr="http://1201central.ahca.org/pa/Logo%20Depot/Co-Branded%20-%20Horizontal%20-%20Color/ahca_ncal_cobrand1_large_color.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6A213E-81FA-374D-8D7A-F36B7EB15885}" type="datetimeFigureOut">
              <a:rPr lang="en-US" smtClean="0"/>
              <a:t>2/19/2014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A5BC33-5807-A045-A336-F321809D54B4}" type="slidenum">
              <a:rPr lang="en-US" smtClean="0"/>
              <a:t>‹#›</a:t>
            </a:fld>
            <a:endParaRPr lang="en-US"/>
          </a:p>
        </p:txBody>
      </p:sp>
      <p:pic>
        <p:nvPicPr>
          <p:cNvPr id="7" name="Picture 2" descr="http://1201central.ahca.org/pa/Logo%20Depot/Co-Branded%20-%20Horizontal%20-%20Color/ahca_ncal_cobrand1_large_color.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en-US" smtClean="0"/>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E66A213E-81FA-374D-8D7A-F36B7EB15885}" type="datetimeFigureOut">
              <a:rPr lang="en-US" smtClean="0"/>
              <a:t>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5BC33-5807-A045-A336-F321809D54B4}" type="slidenum">
              <a:rPr lang="en-US" smtClean="0"/>
              <a:t>‹#›</a:t>
            </a:fld>
            <a:endParaRPr lang="en-US"/>
          </a:p>
        </p:txBody>
      </p:sp>
      <p:pic>
        <p:nvPicPr>
          <p:cNvPr id="10" name="Picture 2" descr="http://1201central.ahca.org/pa/Logo%20Depot/Co-Branded%20-%20Horizontal%20-%20Color/ahca_ncal_cobrand1_large_color.png"/>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E66A213E-81FA-374D-8D7A-F36B7EB15885}" type="datetimeFigureOut">
              <a:rPr lang="en-US" smtClean="0"/>
              <a:t>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5BC33-5807-A045-A336-F321809D54B4}" type="slidenum">
              <a:rPr lang="en-US" smtClean="0"/>
              <a:t>‹#›</a:t>
            </a:fld>
            <a:endParaRPr lang="en-US"/>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bg2"/>
            </a:solidFill>
          </a:ln>
        </p:spPr>
        <p:txBody>
          <a:bodyPr/>
          <a:lstStyle>
            <a:lvl1pPr marL="0" indent="0">
              <a:buNone/>
              <a:defRPr>
                <a:solidFill>
                  <a:schemeClr val="bg1"/>
                </a:solidFill>
              </a:defRPr>
            </a:lvl1pPr>
          </a:lstStyle>
          <a:p>
            <a:r>
              <a:rPr lang="en-US" smtClean="0"/>
              <a:t>Click icon to add picture</a:t>
            </a:r>
            <a:endParaRPr/>
          </a:p>
        </p:txBody>
      </p:sp>
      <p:pic>
        <p:nvPicPr>
          <p:cNvPr id="11" name="Picture 2" descr="http://1201central.ahca.org/pa/Logo%20Depot/Co-Branded%20-%20Horizontal%20-%20Color/ahca_ncal_cobrand1_large_color.png"/>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E66A213E-81FA-374D-8D7A-F36B7EB15885}" type="datetimeFigureOut">
              <a:rPr lang="en-US" smtClean="0"/>
              <a:t>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5BC33-5807-A045-A336-F321809D54B4}" type="slidenum">
              <a:rPr lang="en-US" smtClean="0"/>
              <a:t>‹#›</a:t>
            </a:fld>
            <a:endParaRPr lang="en-US"/>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bg2"/>
            </a:solidFill>
          </a:ln>
        </p:spPr>
        <p:txBody>
          <a:bodyPr/>
          <a:lstStyle>
            <a:lvl1pPr marL="0" indent="0">
              <a:buNone/>
              <a:defRPr>
                <a:solidFill>
                  <a:schemeClr val="bg1"/>
                </a:solidFill>
              </a:defRPr>
            </a:lvl1pPr>
          </a:lstStyle>
          <a:p>
            <a:r>
              <a:rPr lang="en-US" smtClean="0"/>
              <a:t>Click icon to add picture</a:t>
            </a:r>
            <a:endParaRPr/>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bg2"/>
            </a:solidFill>
          </a:ln>
        </p:spPr>
        <p:txBody>
          <a:bodyPr>
            <a:normAutofit/>
          </a:bodyPr>
          <a:lstStyle>
            <a:lvl1pPr marL="0" indent="0">
              <a:buNone/>
              <a:defRPr sz="1400">
                <a:solidFill>
                  <a:schemeClr val="bg1"/>
                </a:solidFill>
              </a:defRPr>
            </a:lvl1pPr>
          </a:lstStyle>
          <a:p>
            <a:r>
              <a:rPr lang="en-US" smtClean="0"/>
              <a:t>Click icon to add picture</a:t>
            </a:r>
            <a:endParaRPr/>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bg2"/>
            </a:solidFill>
          </a:ln>
        </p:spPr>
        <p:txBody>
          <a:bodyPr>
            <a:normAutofit/>
          </a:bodyPr>
          <a:lstStyle>
            <a:lvl1pPr marL="0" indent="0">
              <a:buNone/>
              <a:defRPr sz="1800">
                <a:solidFill>
                  <a:schemeClr val="bg1"/>
                </a:solidFill>
              </a:defRPr>
            </a:lvl1pPr>
          </a:lstStyle>
          <a:p>
            <a:r>
              <a:rPr lang="en-US" smtClean="0"/>
              <a:t>Click icon to add picture</a:t>
            </a:r>
            <a:endParaRPr/>
          </a:p>
        </p:txBody>
      </p:sp>
      <p:pic>
        <p:nvPicPr>
          <p:cNvPr id="11" name="Picture 2" descr="http://1201central.ahca.org/pa/Logo%20Depot/Co-Branded%20-%20Horizontal%20-%20Color/ahca_ncal_cobrand1_large_color.png"/>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66A213E-81FA-374D-8D7A-F36B7EB15885}" type="datetimeFigureOut">
              <a:rPr lang="en-US" smtClean="0"/>
              <a:t>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5BC33-5807-A045-A336-F321809D54B4}" type="slidenum">
              <a:rPr lang="en-US" smtClean="0"/>
              <a:t>‹#›</a:t>
            </a:fld>
            <a:endParaRPr lang="en-US"/>
          </a:p>
        </p:txBody>
      </p:sp>
      <p:pic>
        <p:nvPicPr>
          <p:cNvPr id="9" name="Picture 2" descr="http://1201central.ahca.org/pa/Logo%20Depot/Co-Branded%20-%20Horizontal%20-%20Color/ahca_ncal_cobrand1_large_color.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66A213E-81FA-374D-8D7A-F36B7EB15885}" type="datetimeFigureOut">
              <a:rPr lang="en-US" smtClean="0"/>
              <a:t>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5BC33-5807-A045-A336-F321809D54B4}" type="slidenum">
              <a:rPr lang="en-US" smtClean="0"/>
              <a:t>‹#›</a:t>
            </a:fld>
            <a:endParaRPr lang="en-US"/>
          </a:p>
        </p:txBody>
      </p:sp>
      <p:pic>
        <p:nvPicPr>
          <p:cNvPr id="8" name="Picture 2" descr="http://1201central.ahca.org/pa/Logo%20Depot/Co-Branded%20-%20Horizontal%20-%20Color/ahca_ncal_cobrand1_large_color.png"/>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t="28215" b="23991"/>
          <a:stretch/>
        </p:blipFill>
        <p:spPr bwMode="auto">
          <a:xfrm>
            <a:off x="25121"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66A213E-81FA-374D-8D7A-F36B7EB15885}" type="datetimeFigureOut">
              <a:rPr lang="en-US" smtClean="0"/>
              <a:t>2/19/2014</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A5BC33-5807-A045-A336-F321809D54B4}" type="slidenum">
              <a:rPr lang="en-US" smtClean="0"/>
              <a:t>‹#›</a:t>
            </a:fld>
            <a:endParaRPr lang="en-US"/>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61272"/>
            <a:ext cx="9144000" cy="3581400"/>
          </a:xfrm>
          <a:prstGeom prst="rect">
            <a:avLst/>
          </a:prstGeom>
        </p:spPr>
      </p:pic>
      <p:sp>
        <p:nvSpPr>
          <p:cNvPr id="6" name="TextBox 5"/>
          <p:cNvSpPr txBox="1"/>
          <p:nvPr userDrawn="1"/>
        </p:nvSpPr>
        <p:spPr>
          <a:xfrm>
            <a:off x="1828800" y="4121063"/>
            <a:ext cx="5486400" cy="1384995"/>
          </a:xfrm>
          <a:prstGeom prst="rect">
            <a:avLst/>
          </a:prstGeom>
          <a:noFill/>
        </p:spPr>
        <p:txBody>
          <a:bodyPr wrap="square" rtlCol="0">
            <a:spAutoFit/>
          </a:bodyPr>
          <a:lstStyle/>
          <a:p>
            <a:pPr algn="ctr"/>
            <a:r>
              <a:rPr lang="en-US" sz="3600" b="0" dirty="0" smtClean="0">
                <a:solidFill>
                  <a:schemeClr val="bg1"/>
                </a:solidFill>
                <a:latin typeface="Tw Cen MT" pitchFamily="34" charset="0"/>
              </a:rPr>
              <a:t>www.ahcancal.org</a:t>
            </a:r>
          </a:p>
          <a:p>
            <a:pPr algn="ctr"/>
            <a:r>
              <a:rPr lang="en-US" sz="2400" dirty="0" err="1" smtClean="0">
                <a:solidFill>
                  <a:schemeClr val="bg1"/>
                </a:solidFill>
                <a:latin typeface="Tw Cen MT" pitchFamily="34" charset="0"/>
              </a:rPr>
              <a:t>ahcancal</a:t>
            </a:r>
            <a:endParaRPr lang="en-US" sz="2400" dirty="0" smtClean="0">
              <a:solidFill>
                <a:schemeClr val="bg1"/>
              </a:solidFill>
              <a:latin typeface="Tw Cen MT" pitchFamily="34" charset="0"/>
            </a:endParaRPr>
          </a:p>
          <a:p>
            <a:pPr algn="ctr"/>
            <a:r>
              <a:rPr lang="en-US" sz="2400" dirty="0" err="1" smtClean="0">
                <a:solidFill>
                  <a:schemeClr val="bg1"/>
                </a:solidFill>
                <a:latin typeface="Tw Cen MT" pitchFamily="34" charset="0"/>
              </a:rPr>
              <a:t>ahcancal</a:t>
            </a:r>
            <a:r>
              <a:rPr lang="en-US" sz="2400" baseline="0" dirty="0" smtClean="0">
                <a:solidFill>
                  <a:schemeClr val="bg1"/>
                </a:solidFill>
                <a:latin typeface="Tw Cen MT" pitchFamily="34" charset="0"/>
              </a:rPr>
              <a:t> </a:t>
            </a:r>
            <a:endParaRPr lang="en-US" sz="2400" dirty="0" smtClean="0">
              <a:solidFill>
                <a:schemeClr val="bg1"/>
              </a:solidFill>
              <a:latin typeface="Tw Cen MT" pitchFamily="34" charset="0"/>
            </a:endParaRPr>
          </a:p>
        </p:txBody>
      </p:sp>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80564" y="4750930"/>
            <a:ext cx="304800" cy="304800"/>
          </a:xfrm>
          <a:prstGeom prst="rect">
            <a:avLst/>
          </a:prstGeom>
        </p:spPr>
      </p:pic>
      <p:pic>
        <p:nvPicPr>
          <p:cNvPr id="10" name="Picture 9"/>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680564" y="5127755"/>
            <a:ext cx="304800" cy="304800"/>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en-US" dirty="0" smtClean="0"/>
              <a:t>Click to edit Master title style</a:t>
            </a:r>
            <a:endParaRPr lang="en-US" dirty="0"/>
          </a:p>
        </p:txBody>
      </p:sp>
      <p:sp>
        <p:nvSpPr>
          <p:cNvPr id="19" name="Text Placeholder 18"/>
          <p:cNvSpPr>
            <a:spLocks noGrp="1"/>
          </p:cNvSpPr>
          <p:nvPr>
            <p:ph type="body" sz="quarter" idx="10"/>
          </p:nvPr>
        </p:nvSpPr>
        <p:spPr>
          <a:xfrm>
            <a:off x="457200" y="3657600"/>
            <a:ext cx="8077200" cy="1981200"/>
          </a:xfrm>
          <a:prstGeom prst="rect">
            <a:avLst/>
          </a:prstGeom>
        </p:spPr>
        <p:txBody>
          <a:bodyPr/>
          <a:lstStyle>
            <a:lvl1pPr marL="0" indent="0" algn="ctr">
              <a:spcBef>
                <a:spcPts val="0"/>
              </a:spcBef>
              <a:spcAft>
                <a:spcPts val="1325"/>
              </a:spcAft>
              <a:buNone/>
              <a:defRPr sz="2400" b="1">
                <a:solidFill>
                  <a:schemeClr val="tx2"/>
                </a:solidFill>
              </a:defRPr>
            </a:lvl1pPr>
            <a:lvl2pPr marL="346075" indent="-346075" algn="ctr">
              <a:buNone/>
              <a:defRPr sz="2000">
                <a:solidFill>
                  <a:schemeClr val="tx2"/>
                </a:solidFill>
              </a:defRPr>
            </a:lvl2pPr>
            <a:lvl3pPr marL="346075" indent="-346075" algn="ctr">
              <a:spcBef>
                <a:spcPts val="480"/>
              </a:spcBef>
              <a:buNone/>
              <a:defRPr sz="1600">
                <a:solidFill>
                  <a:schemeClr val="tx2"/>
                </a:solidFill>
              </a:defRPr>
            </a:lvl3pPr>
            <a:lvl4pPr marL="346075" indent="-346075" algn="ctr">
              <a:spcBef>
                <a:spcPts val="480"/>
              </a:spcBef>
              <a:buNone/>
              <a:defRPr sz="1600">
                <a:solidFill>
                  <a:schemeClr val="tx2"/>
                </a:solidFill>
              </a:defRPr>
            </a:lvl4pPr>
            <a:lvl5pPr marL="346075" indent="-346075" algn="ctr">
              <a:spcBef>
                <a:spcPts val="480"/>
              </a:spcBef>
              <a:buNone/>
              <a:defRPr sz="1600">
                <a:solidFill>
                  <a:schemeClr val="tx2"/>
                </a:solidFill>
              </a:defRPr>
            </a:lvl5pPr>
          </a:lstStyle>
          <a:p>
            <a:pPr lvl="0"/>
            <a:r>
              <a:rPr lang="en-US" dirty="0" smtClean="0"/>
              <a:t>Click to edit Master text styles</a:t>
            </a:r>
          </a:p>
        </p:txBody>
      </p:sp>
      <p:sp>
        <p:nvSpPr>
          <p:cNvPr id="21" name="Text Placeholder 20"/>
          <p:cNvSpPr>
            <a:spLocks noGrp="1"/>
          </p:cNvSpPr>
          <p:nvPr>
            <p:ph type="body" sz="quarter" idx="11"/>
          </p:nvPr>
        </p:nvSpPr>
        <p:spPr>
          <a:xfrm>
            <a:off x="457200" y="5715000"/>
            <a:ext cx="8077200" cy="685800"/>
          </a:xfrm>
          <a:prstGeom prst="rect">
            <a:avLst/>
          </a:prstGeom>
        </p:spPr>
        <p:txBody>
          <a:bodyPr/>
          <a:lstStyle>
            <a:lvl1pPr marL="0" indent="0" algn="ctr">
              <a:spcBef>
                <a:spcPts val="0"/>
              </a:spcBef>
              <a:buNone/>
              <a:defRPr sz="2200" b="1" i="1"/>
            </a:lvl1pPr>
            <a:lvl2pPr>
              <a:buNone/>
              <a:defRPr/>
            </a:lvl2pPr>
            <a:lvl3pPr>
              <a:buNone/>
              <a:defRPr/>
            </a:lvl3pPr>
            <a:lvl4pPr>
              <a:buNone/>
              <a:defRPr/>
            </a:lvl4pPr>
            <a:lvl5pPr>
              <a:buNone/>
              <a:defRPr/>
            </a:lvl5pPr>
          </a:lstStyle>
          <a:p>
            <a:pPr lvl="0"/>
            <a:r>
              <a:rPr lang="en-US" dirty="0" smtClean="0"/>
              <a:t>Click to edit Master text styles</a:t>
            </a:r>
          </a:p>
        </p:txBody>
      </p:sp>
    </p:spTree>
    <p:extLst>
      <p:ext uri="{BB962C8B-B14F-4D97-AF65-F5344CB8AC3E}">
        <p14:creationId xmlns:p14="http://schemas.microsoft.com/office/powerpoint/2010/main" val="1023843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66A213E-81FA-374D-8D7A-F36B7EB15885}" type="datetimeFigureOut">
              <a:rPr lang="en-US" smtClean="0"/>
              <a:t>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A5BC33-5807-A045-A336-F321809D54B4}" type="slidenum">
              <a:rPr lang="en-US" smtClean="0"/>
              <a:t>‹#›</a:t>
            </a:fld>
            <a:endParaRPr lang="en-US"/>
          </a:p>
        </p:txBody>
      </p:sp>
      <p:pic>
        <p:nvPicPr>
          <p:cNvPr id="10" name="Picture 2" descr="http://1201central.ahca.org/pa/Logo%20Depot/Co-Branded%20-%20Horizontal%20-%20Color/ahca_ncal_cobrand1_large_color.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1676399" y="3609695"/>
            <a:ext cx="5181601" cy="1500187"/>
          </a:xfrm>
        </p:spPr>
        <p:txBody>
          <a:bodyPr anchor="t" anchorCtr="0">
            <a:normAutofit/>
          </a:bodyPr>
          <a:lstStyle>
            <a:lvl1pPr marL="0" indent="0" algn="r">
              <a:spcBef>
                <a:spcPts val="300"/>
              </a:spcBef>
              <a:buNone/>
              <a:defRPr sz="24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E66A213E-81FA-374D-8D7A-F36B7EB15885}" type="datetimeFigureOut">
              <a:rPr lang="en-US" smtClean="0"/>
              <a:t>2/19/2014</a:t>
            </a:fld>
            <a:endParaRPr lang="en-US"/>
          </a:p>
        </p:txBody>
      </p:sp>
      <p:sp>
        <p:nvSpPr>
          <p:cNvPr id="5" name="Footer Placeholder 4"/>
          <p:cNvSpPr>
            <a:spLocks noGrp="1"/>
          </p:cNvSpPr>
          <p:nvPr>
            <p:ph type="ftr" sz="quarter" idx="11"/>
          </p:nvPr>
        </p:nvSpPr>
        <p:spPr>
          <a:xfrm>
            <a:off x="7238999" y="6356350"/>
            <a:ext cx="1446213"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D99619C8-A375-448C-891B-9999C6BE8E64}" type="slidenum">
              <a:rPr lang="en-US" smtClean="0"/>
              <a:pPr/>
              <a:t>‹#›</a:t>
            </a:fld>
            <a:endParaRPr lang="en-US"/>
          </a:p>
        </p:txBody>
      </p:sp>
      <p:pic>
        <p:nvPicPr>
          <p:cNvPr id="10" name="Picture 9"/>
          <p:cNvPicPr>
            <a:picLocks noChangeAspect="1"/>
          </p:cNvPicPr>
          <p:nvPr userDrawn="1"/>
        </p:nvPicPr>
        <p:blipFill rotWithShape="1">
          <a:blip r:embed="rId3">
            <a:extLst>
              <a:ext uri="{28A0092B-C50C-407E-A947-70E740481C1C}">
                <a14:useLocalDpi xmlns:a14="http://schemas.microsoft.com/office/drawing/2010/main" val="0"/>
              </a:ext>
            </a:extLst>
          </a:blip>
          <a:srcRect t="26060" b="32881"/>
          <a:stretch/>
        </p:blipFill>
        <p:spPr>
          <a:xfrm>
            <a:off x="275139" y="6264930"/>
            <a:ext cx="3732417" cy="490398"/>
          </a:xfrm>
          <a:prstGeom prst="rect">
            <a:avLst/>
          </a:prstGeom>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40664" y="2517732"/>
            <a:ext cx="3767328" cy="3519531"/>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34753" y="2517732"/>
            <a:ext cx="3767328" cy="3519531"/>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E66A213E-81FA-374D-8D7A-F36B7EB15885}" type="datetimeFigureOut">
              <a:rPr lang="en-US" smtClean="0"/>
              <a:t>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5BC33-5807-A045-A336-F321809D54B4}" type="slidenum">
              <a:rPr lang="en-US" smtClean="0"/>
              <a:t>‹#›</a:t>
            </a:fld>
            <a:endParaRPr lang="en-US"/>
          </a:p>
        </p:txBody>
      </p:sp>
      <p:pic>
        <p:nvPicPr>
          <p:cNvPr id="10" name="Picture 2" descr="http://1201central.ahca.org/pa/Logo%20Depot/Co-Branded%20-%20Horizontal%20-%20Color/ahca_ncal_cobrand1_large_color.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E66A213E-81FA-374D-8D7A-F36B7EB15885}" type="datetimeFigureOut">
              <a:rPr lang="en-US" smtClean="0"/>
              <a:t>2/19/2014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A5BC33-5807-A045-A336-F321809D54B4}" type="slidenum">
              <a:rPr lang="en-US" smtClean="0"/>
              <a:t>‹#›</a:t>
            </a:fld>
            <a:endParaRPr lang="en-US"/>
          </a:p>
        </p:txBody>
      </p:sp>
      <p:pic>
        <p:nvPicPr>
          <p:cNvPr id="12" name="Picture 2" descr="http://1201central.ahca.org/pa/Logo%20Depot/Co-Branded%20-%20Horizontal%20-%20Color/ahca_ncal_cobrand1_large_color.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E66A213E-81FA-374D-8D7A-F36B7EB15885}" type="datetimeFigureOut">
              <a:rPr lang="en-US" smtClean="0"/>
              <a:t>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5BC33-5807-A045-A336-F321809D54B4}" type="slidenum">
              <a:rPr lang="en-US" smtClean="0"/>
              <a:t>‹#›</a:t>
            </a:fld>
            <a:endParaRPr lang="en-US"/>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pic>
        <p:nvPicPr>
          <p:cNvPr id="9" name="Picture 2" descr="http://1201central.ahca.org/pa/Logo%20Depot/Co-Branded%20-%20Horizontal%20-%20Color/ahca_ncal_cobrand1_large_color.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E66A213E-81FA-374D-8D7A-F36B7EB15885}" type="datetimeFigureOut">
              <a:rPr lang="en-US" smtClean="0"/>
              <a:t>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5BC33-5807-A045-A336-F321809D54B4}"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pic>
        <p:nvPicPr>
          <p:cNvPr id="10" name="Picture 2" descr="http://1201central.ahca.org/pa/Logo%20Depot/Co-Branded%20-%20Horizontal%20-%20Color/ahca_ncal_cobrand1_large_color.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E66A213E-81FA-374D-8D7A-F36B7EB15885}" type="datetimeFigureOut">
              <a:rPr lang="en-US" smtClean="0"/>
              <a:t>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A5BC33-5807-A045-A336-F321809D54B4}" type="slidenum">
              <a:rPr lang="en-US" smtClean="0"/>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pic>
        <p:nvPicPr>
          <p:cNvPr id="12" name="Picture 2" descr="http://1201central.ahca.org/pa/Logo%20Depot/Co-Branded%20-%20Horizontal%20-%20Color/ahca_ncal_cobrand1_large_color.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E66A213E-81FA-374D-8D7A-F36B7EB15885}" type="datetimeFigureOut">
              <a:rPr lang="en-US" smtClean="0"/>
              <a:t>2/19/2014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A5BC33-5807-A045-A336-F321809D54B4}" type="slidenum">
              <a:rPr lang="en-US" smtClean="0"/>
              <a:t>‹#›</a:t>
            </a:fld>
            <a:endParaRPr lang="en-US"/>
          </a:p>
        </p:txBody>
      </p:sp>
      <p:pic>
        <p:nvPicPr>
          <p:cNvPr id="8" name="Picture 2" descr="http://1201central.ahca.org/pa/Logo%20Depot/Co-Branded%20-%20Horizontal%20-%20Color/ahca_ncal_cobrand1_large_color.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28215" b="23991"/>
          <a:stretch/>
        </p:blipFill>
        <p:spPr bwMode="auto">
          <a:xfrm>
            <a:off x="5516545" y="6300326"/>
            <a:ext cx="3627454" cy="5576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5141"/>
            <a:ext cx="8229600" cy="1143000"/>
          </a:xfrm>
          <a:prstGeom prst="rect">
            <a:avLst/>
          </a:prstGeom>
        </p:spPr>
        <p:txBody>
          <a:bodyPr vert="horz" lIns="91440" tIns="45720" rIns="91440" bIns="45720" rtlCol="0" anchor="ctr">
            <a:noAutofit/>
          </a:bodyPr>
          <a:lstStyle/>
          <a:p>
            <a:r>
              <a:rPr lang="en-US" dirty="0" smtClean="0"/>
              <a:t>Click to edit Master title style</a:t>
            </a:r>
            <a:endParaRPr dirty="0"/>
          </a:p>
        </p:txBody>
      </p:sp>
      <p:sp>
        <p:nvSpPr>
          <p:cNvPr id="3" name="Text Placeholder 2"/>
          <p:cNvSpPr>
            <a:spLocks noGrp="1"/>
          </p:cNvSpPr>
          <p:nvPr>
            <p:ph type="body" idx="1"/>
          </p:nvPr>
        </p:nvSpPr>
        <p:spPr>
          <a:xfrm>
            <a:off x="739775" y="2517732"/>
            <a:ext cx="7662864" cy="351953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E66A213E-81FA-374D-8D7A-F36B7EB15885}" type="datetimeFigureOut">
              <a:rPr lang="en-US" smtClean="0"/>
              <a:t>2/19/2014</a:t>
            </a:fld>
            <a:endParaRPr lang="en-US"/>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5EA5BC33-5807-A045-A336-F321809D54B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 id="2147483857" r:id="rId17"/>
  </p:sldLayoutIdLst>
  <p:timing>
    <p:tnLst>
      <p:par>
        <p:cTn id="1" dur="indefinite" restart="never" nodeType="tmRoot"/>
      </p:par>
    </p:tnLst>
  </p:timing>
  <p:txStyles>
    <p:titleStyle>
      <a:lvl1pPr algn="ctr" defTabSz="914400" rtl="0" eaLnBrk="1" latinLnBrk="0" hangingPunct="1">
        <a:spcBef>
          <a:spcPct val="0"/>
        </a:spcBef>
        <a:buNone/>
        <a:defRPr sz="4600" kern="1200">
          <a:solidFill>
            <a:schemeClr val="bg1"/>
          </a:solidFill>
          <a:latin typeface="Tw Cen MT" pitchFamily="34" charset="0"/>
          <a:ea typeface="+mj-ea"/>
          <a:cs typeface="+mj-cs"/>
        </a:defRPr>
      </a:lvl1pPr>
    </p:titleStyle>
    <p:bodyStyle>
      <a:lvl1pPr marL="342900" indent="-342900" algn="l" defTabSz="914400" rtl="0" eaLnBrk="1" latinLnBrk="0" hangingPunct="1">
        <a:spcBef>
          <a:spcPts val="2000"/>
        </a:spcBef>
        <a:buClr>
          <a:schemeClr val="bg2"/>
        </a:buClr>
        <a:buSzPct val="90000"/>
        <a:buFont typeface="Wingdings" pitchFamily="2" charset="2"/>
        <a:buChar char=""/>
        <a:defRPr sz="2400" kern="1200">
          <a:solidFill>
            <a:schemeClr val="tx1">
              <a:lumMod val="65000"/>
              <a:lumOff val="35000"/>
            </a:schemeClr>
          </a:solidFill>
          <a:latin typeface="Tw Cen MT" pitchFamily="34" charset="0"/>
          <a:ea typeface="+mn-ea"/>
          <a:cs typeface="+mn-cs"/>
        </a:defRPr>
      </a:lvl1pPr>
      <a:lvl2pPr marL="685800" indent="-336550" algn="l" defTabSz="914400" rtl="0" eaLnBrk="1" latinLnBrk="0" hangingPunct="1">
        <a:spcBef>
          <a:spcPts val="600"/>
        </a:spcBef>
        <a:buClr>
          <a:schemeClr val="accent3"/>
        </a:buClr>
        <a:buSzPct val="90000"/>
        <a:buFont typeface="Wingdings" pitchFamily="2" charset="2"/>
        <a:buChar char="§"/>
        <a:defRPr sz="2400" kern="1200">
          <a:solidFill>
            <a:schemeClr val="tx1">
              <a:lumMod val="65000"/>
              <a:lumOff val="35000"/>
            </a:schemeClr>
          </a:solidFill>
          <a:latin typeface="Tw Cen MT" pitchFamily="34" charset="0"/>
          <a:ea typeface="+mn-ea"/>
          <a:cs typeface="+mn-cs"/>
        </a:defRPr>
      </a:lvl2pPr>
      <a:lvl3pPr marL="1035050" indent="-349250" algn="l" defTabSz="914400" rtl="0" eaLnBrk="1" latinLnBrk="0" hangingPunct="1">
        <a:spcBef>
          <a:spcPts val="600"/>
        </a:spcBef>
        <a:buClr>
          <a:schemeClr val="bg2"/>
        </a:buClr>
        <a:buSzPct val="90000"/>
        <a:buFont typeface="Courier New" pitchFamily="49" charset="0"/>
        <a:buChar char="o"/>
        <a:defRPr sz="2000" kern="1200">
          <a:solidFill>
            <a:schemeClr val="tx1">
              <a:lumMod val="65000"/>
              <a:lumOff val="35000"/>
            </a:schemeClr>
          </a:solidFill>
          <a:latin typeface="Tw Cen MT" pitchFamily="34" charset="0"/>
          <a:ea typeface="+mn-ea"/>
          <a:cs typeface="+mn-cs"/>
        </a:defRPr>
      </a:lvl3pPr>
      <a:lvl4pPr marL="1371600" indent="-336550" algn="l" defTabSz="914400" rtl="0" eaLnBrk="1" latinLnBrk="0" hangingPunct="1">
        <a:spcBef>
          <a:spcPts val="600"/>
        </a:spcBef>
        <a:buClr>
          <a:schemeClr val="accent3"/>
        </a:buClr>
        <a:buSzPct val="90000"/>
        <a:buFont typeface="Arial" pitchFamily="34" charset="0"/>
        <a:buChar char="•"/>
        <a:defRPr sz="2000" kern="1200">
          <a:solidFill>
            <a:schemeClr val="tx1">
              <a:lumMod val="65000"/>
              <a:lumOff val="35000"/>
            </a:schemeClr>
          </a:solidFill>
          <a:latin typeface="Tw Cen MT" pitchFamily="34" charset="0"/>
          <a:ea typeface="+mn-ea"/>
          <a:cs typeface="+mn-cs"/>
        </a:defRPr>
      </a:lvl4pPr>
      <a:lvl5pPr marL="1657350" indent="-285750" algn="l" defTabSz="914400" rtl="0" eaLnBrk="1" latinLnBrk="0" hangingPunct="1">
        <a:spcBef>
          <a:spcPts val="600"/>
        </a:spcBef>
        <a:buClr>
          <a:schemeClr val="bg2"/>
        </a:buClr>
        <a:buSzPct val="90000"/>
        <a:buFont typeface="Wingdings" pitchFamily="2" charset="2"/>
        <a:buChar char="q"/>
        <a:defRPr sz="2000" kern="1200">
          <a:solidFill>
            <a:schemeClr val="tx1">
              <a:lumMod val="65000"/>
              <a:lumOff val="35000"/>
            </a:schemeClr>
          </a:solidFill>
          <a:latin typeface="Tw Cen M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ncal.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ctrTitle"/>
          </p:nvPr>
        </p:nvSpPr>
        <p:spPr/>
        <p:txBody>
          <a:bodyPr/>
          <a:lstStyle/>
          <a:p>
            <a:r>
              <a:rPr lang="en-US" smtClean="0"/>
              <a:t>Transitioning into Assisted Living</a:t>
            </a:r>
            <a:endParaRPr lang="en-US" dirty="0"/>
          </a:p>
        </p:txBody>
      </p:sp>
      <p:sp>
        <p:nvSpPr>
          <p:cNvPr id="7171" name="Rectangle 3"/>
          <p:cNvSpPr>
            <a:spLocks noGrp="1" noChangeArrowheads="1"/>
          </p:cNvSpPr>
          <p:nvPr>
            <p:ph type="subTitle" idx="1"/>
          </p:nvPr>
        </p:nvSpPr>
        <p:spPr/>
        <p:txBody>
          <a:bodyPr/>
          <a:lstStyle/>
          <a:p>
            <a:r>
              <a:rPr lang="en-US" smtClean="0"/>
              <a:t>Helping Residents and Families </a:t>
            </a:r>
            <a:br>
              <a:rPr lang="en-US" smtClean="0"/>
            </a:br>
            <a:r>
              <a:rPr lang="en-US" smtClean="0"/>
              <a:t>Make a Successful Move</a:t>
            </a:r>
            <a:endParaRPr lang="en-US" dirty="0"/>
          </a:p>
        </p:txBody>
      </p:sp>
    </p:spTree>
    <p:extLst>
      <p:ext uri="{BB962C8B-B14F-4D97-AF65-F5344CB8AC3E}">
        <p14:creationId xmlns:p14="http://schemas.microsoft.com/office/powerpoint/2010/main" val="980659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p:cNvSpPr>
            <a:spLocks noGrp="1" noChangeArrowheads="1"/>
          </p:cNvSpPr>
          <p:nvPr>
            <p:ph type="title"/>
          </p:nvPr>
        </p:nvSpPr>
        <p:spPr/>
        <p:txBody>
          <a:bodyPr>
            <a:noAutofit/>
          </a:bodyPr>
          <a:lstStyle/>
          <a:p>
            <a:r>
              <a:rPr lang="en-US" sz="3900" b="1" dirty="0"/>
              <a:t>What Residents Said Was Helpful</a:t>
            </a:r>
          </a:p>
        </p:txBody>
      </p:sp>
      <p:sp>
        <p:nvSpPr>
          <p:cNvPr id="40963" name="Rectangle 3"/>
          <p:cNvSpPr>
            <a:spLocks noGrp="1" noChangeArrowheads="1"/>
          </p:cNvSpPr>
          <p:nvPr>
            <p:ph idx="1"/>
          </p:nvPr>
        </p:nvSpPr>
        <p:spPr>
          <a:xfrm>
            <a:off x="457200" y="2517732"/>
            <a:ext cx="8229600" cy="3519531"/>
          </a:xfrm>
          <a:prstGeom prst="rect">
            <a:avLst/>
          </a:prstGeom>
        </p:spPr>
        <p:txBody>
          <a:bodyPr>
            <a:noAutofit/>
          </a:bodyPr>
          <a:lstStyle/>
          <a:p>
            <a:pPr>
              <a:lnSpc>
                <a:spcPct val="90000"/>
              </a:lnSpc>
              <a:spcBef>
                <a:spcPts val="0"/>
              </a:spcBef>
            </a:pPr>
            <a:r>
              <a:rPr lang="en-US" sz="2600" dirty="0"/>
              <a:t>Staff calling them by their name</a:t>
            </a:r>
            <a:r>
              <a:rPr lang="en-US" sz="2600" dirty="0" smtClean="0"/>
              <a:t>.</a:t>
            </a:r>
            <a:br>
              <a:rPr lang="en-US" sz="2600" dirty="0" smtClean="0"/>
            </a:br>
            <a:endParaRPr lang="en-US" sz="1500" dirty="0"/>
          </a:p>
          <a:p>
            <a:pPr>
              <a:lnSpc>
                <a:spcPct val="90000"/>
              </a:lnSpc>
              <a:spcBef>
                <a:spcPts val="0"/>
              </a:spcBef>
            </a:pPr>
            <a:r>
              <a:rPr lang="en-US" sz="2600" dirty="0"/>
              <a:t>Staff being kind, answering questions, being considerate, offering reassurance, and being  attentive to their needs</a:t>
            </a:r>
            <a:r>
              <a:rPr lang="en-US" sz="2600" dirty="0" smtClean="0"/>
              <a:t>.</a:t>
            </a:r>
            <a:br>
              <a:rPr lang="en-US" sz="2600" dirty="0" smtClean="0"/>
            </a:br>
            <a:endParaRPr lang="en-US" sz="1500" dirty="0"/>
          </a:p>
          <a:p>
            <a:pPr>
              <a:lnSpc>
                <a:spcPct val="90000"/>
              </a:lnSpc>
              <a:spcBef>
                <a:spcPts val="0"/>
              </a:spcBef>
            </a:pPr>
            <a:r>
              <a:rPr lang="en-US" sz="2600" dirty="0"/>
              <a:t>Staff reassuring them that the facility is </a:t>
            </a:r>
            <a:r>
              <a:rPr lang="en-US" sz="2600" dirty="0" smtClean="0"/>
              <a:t>their </a:t>
            </a:r>
            <a:r>
              <a:rPr lang="en-US" sz="2600" dirty="0"/>
              <a:t>home</a:t>
            </a:r>
            <a:r>
              <a:rPr lang="en-US" sz="2600" dirty="0" smtClean="0"/>
              <a:t>.</a:t>
            </a:r>
            <a:br>
              <a:rPr lang="en-US" sz="2600" dirty="0" smtClean="0"/>
            </a:br>
            <a:endParaRPr lang="en-US" sz="1500" dirty="0"/>
          </a:p>
          <a:p>
            <a:pPr>
              <a:lnSpc>
                <a:spcPct val="90000"/>
              </a:lnSpc>
              <a:spcBef>
                <a:spcPts val="0"/>
              </a:spcBef>
            </a:pPr>
            <a:r>
              <a:rPr lang="en-US" sz="2600" dirty="0"/>
              <a:t>Staff introducing them to other residents</a:t>
            </a:r>
            <a:r>
              <a:rPr lang="en-US" sz="2600" dirty="0" smtClean="0"/>
              <a:t>.</a:t>
            </a:r>
            <a:br>
              <a:rPr lang="en-US" sz="2600" dirty="0" smtClean="0"/>
            </a:br>
            <a:endParaRPr lang="en-US" sz="1500" dirty="0"/>
          </a:p>
          <a:p>
            <a:pPr>
              <a:lnSpc>
                <a:spcPct val="90000"/>
              </a:lnSpc>
              <a:spcBef>
                <a:spcPts val="0"/>
              </a:spcBef>
            </a:pPr>
            <a:r>
              <a:rPr lang="en-US" sz="2600" dirty="0"/>
              <a:t>Staff or another resident escorting them to the dining room</a:t>
            </a:r>
            <a:r>
              <a:rPr lang="en-US" sz="2800" dirty="0"/>
              <a:t>.</a:t>
            </a:r>
          </a:p>
        </p:txBody>
      </p:sp>
    </p:spTree>
    <p:extLst>
      <p:ext uri="{BB962C8B-B14F-4D97-AF65-F5344CB8AC3E}">
        <p14:creationId xmlns:p14="http://schemas.microsoft.com/office/powerpoint/2010/main" val="38243660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Grp="1" noChangeArrowheads="1"/>
          </p:cNvSpPr>
          <p:nvPr>
            <p:ph type="title"/>
          </p:nvPr>
        </p:nvSpPr>
        <p:spPr/>
        <p:txBody>
          <a:bodyPr/>
          <a:lstStyle/>
          <a:p>
            <a:r>
              <a:rPr lang="en-US" smtClean="0"/>
              <a:t>More Suggestions From Residents</a:t>
            </a:r>
            <a:endParaRPr lang="en-US" dirty="0"/>
          </a:p>
        </p:txBody>
      </p:sp>
      <p:sp>
        <p:nvSpPr>
          <p:cNvPr id="45059" name="Rectangle 3"/>
          <p:cNvSpPr>
            <a:spLocks noGrp="1" noChangeArrowheads="1"/>
          </p:cNvSpPr>
          <p:nvPr>
            <p:ph idx="1"/>
          </p:nvPr>
        </p:nvSpPr>
        <p:spPr/>
        <p:txBody>
          <a:bodyPr>
            <a:normAutofit fontScale="85000" lnSpcReduction="10000"/>
          </a:bodyPr>
          <a:lstStyle/>
          <a:p>
            <a:pPr>
              <a:spcBef>
                <a:spcPts val="0"/>
              </a:spcBef>
            </a:pPr>
            <a:r>
              <a:rPr lang="en-US" dirty="0" smtClean="0"/>
              <a:t>Placing welcome signs on doors.</a:t>
            </a:r>
            <a:br>
              <a:rPr lang="en-US" dirty="0" smtClean="0"/>
            </a:br>
            <a:endParaRPr lang="en-US" dirty="0" smtClean="0"/>
          </a:p>
          <a:p>
            <a:pPr>
              <a:spcBef>
                <a:spcPts val="0"/>
              </a:spcBef>
            </a:pPr>
            <a:r>
              <a:rPr lang="en-US" dirty="0" smtClean="0"/>
              <a:t>Introducing new residents when entering the dining room or making a special seat for them in the dining room.</a:t>
            </a:r>
            <a:br>
              <a:rPr lang="en-US" dirty="0" smtClean="0"/>
            </a:br>
            <a:endParaRPr lang="en-US" dirty="0" smtClean="0"/>
          </a:p>
          <a:p>
            <a:pPr>
              <a:spcBef>
                <a:spcPts val="0"/>
              </a:spcBef>
            </a:pPr>
            <a:r>
              <a:rPr lang="en-US" dirty="0" smtClean="0"/>
              <a:t>Escorting new residents around the facility during the first few days. </a:t>
            </a:r>
            <a:br>
              <a:rPr lang="en-US" dirty="0" smtClean="0"/>
            </a:br>
            <a:endParaRPr lang="en-US" dirty="0" smtClean="0"/>
          </a:p>
          <a:p>
            <a:pPr>
              <a:spcBef>
                <a:spcPts val="0"/>
              </a:spcBef>
            </a:pPr>
            <a:r>
              <a:rPr lang="en-US" dirty="0" smtClean="0"/>
              <a:t>Encouraging residents to speak for themselves.</a:t>
            </a:r>
            <a:br>
              <a:rPr lang="en-US" dirty="0" smtClean="0"/>
            </a:br>
            <a:endParaRPr lang="en-US" dirty="0" smtClean="0"/>
          </a:p>
          <a:p>
            <a:pPr>
              <a:spcBef>
                <a:spcPts val="0"/>
              </a:spcBef>
            </a:pPr>
            <a:r>
              <a:rPr lang="en-US" dirty="0" smtClean="0"/>
              <a:t>Helping them to pick out their room or helping to arrange furniture.</a:t>
            </a:r>
            <a:br>
              <a:rPr lang="en-US" dirty="0" smtClean="0"/>
            </a:br>
            <a:endParaRPr lang="en-US" dirty="0" smtClean="0"/>
          </a:p>
          <a:p>
            <a:pPr>
              <a:spcBef>
                <a:spcPts val="0"/>
              </a:spcBef>
            </a:pPr>
            <a:r>
              <a:rPr lang="en-US" dirty="0" smtClean="0"/>
              <a:t>Treating them like “normal people”. </a:t>
            </a:r>
            <a:endParaRPr lang="en-US" dirty="0"/>
          </a:p>
        </p:txBody>
      </p:sp>
    </p:spTree>
    <p:extLst>
      <p:ext uri="{BB962C8B-B14F-4D97-AF65-F5344CB8AC3E}">
        <p14:creationId xmlns:p14="http://schemas.microsoft.com/office/powerpoint/2010/main" val="19748490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AutoShape 2"/>
          <p:cNvSpPr>
            <a:spLocks noGrp="1" noChangeArrowheads="1"/>
          </p:cNvSpPr>
          <p:nvPr>
            <p:ph type="title"/>
          </p:nvPr>
        </p:nvSpPr>
        <p:spPr/>
        <p:txBody>
          <a:bodyPr/>
          <a:lstStyle/>
          <a:p>
            <a:r>
              <a:rPr lang="en-US" smtClean="0"/>
              <a:t>The Emotional Transition	</a:t>
            </a:r>
            <a:endParaRPr lang="en-US" dirty="0"/>
          </a:p>
        </p:txBody>
      </p:sp>
      <p:sp>
        <p:nvSpPr>
          <p:cNvPr id="107523" name="Rectangle 3"/>
          <p:cNvSpPr>
            <a:spLocks noGrp="1" noChangeArrowheads="1"/>
          </p:cNvSpPr>
          <p:nvPr>
            <p:ph idx="1"/>
          </p:nvPr>
        </p:nvSpPr>
        <p:spPr>
          <a:xfrm>
            <a:off x="335666" y="2517732"/>
            <a:ext cx="8351134" cy="3519531"/>
          </a:xfrm>
          <a:prstGeom prst="rect">
            <a:avLst/>
          </a:prstGeom>
        </p:spPr>
        <p:txBody>
          <a:bodyPr>
            <a:noAutofit/>
          </a:bodyPr>
          <a:lstStyle/>
          <a:p>
            <a:pPr>
              <a:spcBef>
                <a:spcPts val="0"/>
              </a:spcBef>
            </a:pPr>
            <a:r>
              <a:rPr lang="en-US" sz="2200" dirty="0"/>
              <a:t>Recognize the decision to move into an assisted living facility and the actual process of moving is physically and emotionally exhausting for a resident.</a:t>
            </a:r>
          </a:p>
          <a:p>
            <a:pPr>
              <a:spcBef>
                <a:spcPts val="0"/>
              </a:spcBef>
              <a:buFont typeface="Wingdings" pitchFamily="2" charset="2"/>
              <a:buNone/>
            </a:pPr>
            <a:endParaRPr lang="en-US" sz="2200" dirty="0"/>
          </a:p>
          <a:p>
            <a:pPr>
              <a:spcBef>
                <a:spcPts val="0"/>
              </a:spcBef>
            </a:pPr>
            <a:r>
              <a:rPr lang="en-US" sz="2200" dirty="0"/>
              <a:t>Remember residents experience doubt about their decision and may even experience waves of panic and sadness. This is normal.</a:t>
            </a:r>
          </a:p>
          <a:p>
            <a:pPr>
              <a:spcBef>
                <a:spcPts val="0"/>
              </a:spcBef>
              <a:buFont typeface="Wingdings" pitchFamily="2" charset="2"/>
              <a:buNone/>
            </a:pPr>
            <a:endParaRPr lang="en-US" sz="2200" dirty="0"/>
          </a:p>
          <a:p>
            <a:pPr>
              <a:spcBef>
                <a:spcPts val="0"/>
              </a:spcBef>
            </a:pPr>
            <a:r>
              <a:rPr lang="en-US" sz="2200" dirty="0"/>
              <a:t>Recognize that families can often experience guilt about not being able to care for their loved one in their own home. </a:t>
            </a:r>
          </a:p>
        </p:txBody>
      </p:sp>
    </p:spTree>
    <p:extLst>
      <p:ext uri="{BB962C8B-B14F-4D97-AF65-F5344CB8AC3E}">
        <p14:creationId xmlns:p14="http://schemas.microsoft.com/office/powerpoint/2010/main" val="1535051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AutoShape 2"/>
          <p:cNvSpPr>
            <a:spLocks noGrp="1" noChangeArrowheads="1"/>
          </p:cNvSpPr>
          <p:nvPr>
            <p:ph type="title"/>
          </p:nvPr>
        </p:nvSpPr>
        <p:spPr/>
        <p:txBody>
          <a:bodyPr>
            <a:normAutofit/>
          </a:bodyPr>
          <a:lstStyle/>
          <a:p>
            <a:r>
              <a:rPr lang="en-US" sz="3900" b="1" dirty="0"/>
              <a:t>An Actual Resident’s Response</a:t>
            </a:r>
          </a:p>
        </p:txBody>
      </p:sp>
      <p:sp>
        <p:nvSpPr>
          <p:cNvPr id="46083" name="Rectangle 3"/>
          <p:cNvSpPr>
            <a:spLocks noGrp="1" noChangeArrowheads="1"/>
          </p:cNvSpPr>
          <p:nvPr>
            <p:ph idx="1"/>
          </p:nvPr>
        </p:nvSpPr>
        <p:spPr>
          <a:xfrm>
            <a:off x="457200" y="2517732"/>
            <a:ext cx="8385858" cy="3519531"/>
          </a:xfrm>
          <a:prstGeom prst="rect">
            <a:avLst/>
          </a:prstGeom>
        </p:spPr>
        <p:txBody>
          <a:bodyPr>
            <a:noAutofit/>
          </a:bodyPr>
          <a:lstStyle/>
          <a:p>
            <a:pPr>
              <a:lnSpc>
                <a:spcPct val="90000"/>
              </a:lnSpc>
              <a:spcBef>
                <a:spcPts val="0"/>
              </a:spcBef>
            </a:pPr>
            <a:r>
              <a:rPr lang="en-US" sz="2400" dirty="0"/>
              <a:t>The staff brought my meals to my room during the first two days. “I was so exhausted from the move</a:t>
            </a:r>
            <a:r>
              <a:rPr lang="en-US" sz="2400" dirty="0" smtClean="0"/>
              <a:t>.”</a:t>
            </a:r>
            <a:br>
              <a:rPr lang="en-US" sz="2400" dirty="0" smtClean="0"/>
            </a:br>
            <a:endParaRPr lang="en-US" sz="1500" dirty="0"/>
          </a:p>
          <a:p>
            <a:pPr>
              <a:lnSpc>
                <a:spcPct val="90000"/>
              </a:lnSpc>
              <a:spcBef>
                <a:spcPts val="0"/>
              </a:spcBef>
            </a:pPr>
            <a:r>
              <a:rPr lang="en-US" sz="2400" dirty="0"/>
              <a:t>The care staff coming to my room to see if I had any needs. Staff showed me around the building and made me feel like I was important</a:t>
            </a:r>
            <a:r>
              <a:rPr lang="en-US" sz="2400" dirty="0" smtClean="0"/>
              <a:t>.</a:t>
            </a:r>
            <a:br>
              <a:rPr lang="en-US" sz="2400" dirty="0" smtClean="0"/>
            </a:br>
            <a:endParaRPr lang="en-US" sz="1500" dirty="0"/>
          </a:p>
          <a:p>
            <a:pPr>
              <a:lnSpc>
                <a:spcPct val="90000"/>
              </a:lnSpc>
              <a:spcBef>
                <a:spcPts val="0"/>
              </a:spcBef>
            </a:pPr>
            <a:r>
              <a:rPr lang="en-US" sz="2400" dirty="0"/>
              <a:t>Staff made me feel like this is my home and that I had control over what I wanted. They let me keep my independence. </a:t>
            </a:r>
            <a:r>
              <a:rPr lang="en-US" sz="2400" dirty="0" smtClean="0"/>
              <a:t/>
            </a:r>
            <a:br>
              <a:rPr lang="en-US" sz="2400" dirty="0" smtClean="0"/>
            </a:br>
            <a:endParaRPr lang="en-US" sz="1500" dirty="0"/>
          </a:p>
          <a:p>
            <a:pPr>
              <a:lnSpc>
                <a:spcPct val="90000"/>
              </a:lnSpc>
              <a:spcBef>
                <a:spcPts val="0"/>
              </a:spcBef>
            </a:pPr>
            <a:r>
              <a:rPr lang="en-US" sz="2400" dirty="0"/>
              <a:t>Staff took time to ask me about what I like done with my bath.</a:t>
            </a:r>
          </a:p>
        </p:txBody>
      </p:sp>
    </p:spTree>
    <p:extLst>
      <p:ext uri="{BB962C8B-B14F-4D97-AF65-F5344CB8AC3E}">
        <p14:creationId xmlns:p14="http://schemas.microsoft.com/office/powerpoint/2010/main" val="21025726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p:cNvSpPr>
            <a:spLocks noGrp="1" noChangeArrowheads="1"/>
          </p:cNvSpPr>
          <p:nvPr>
            <p:ph type="title"/>
          </p:nvPr>
        </p:nvSpPr>
        <p:spPr/>
        <p:txBody>
          <a:bodyPr>
            <a:normAutofit/>
          </a:bodyPr>
          <a:lstStyle/>
          <a:p>
            <a:r>
              <a:rPr lang="en-US" sz="3900" b="1" dirty="0"/>
              <a:t>What Staff Should Not Do</a:t>
            </a:r>
          </a:p>
        </p:txBody>
      </p:sp>
      <p:sp>
        <p:nvSpPr>
          <p:cNvPr id="47108" name="Rectangle 4"/>
          <p:cNvSpPr>
            <a:spLocks noGrp="1" noChangeArrowheads="1"/>
          </p:cNvSpPr>
          <p:nvPr>
            <p:ph idx="1"/>
          </p:nvPr>
        </p:nvSpPr>
        <p:spPr>
          <a:prstGeom prst="rect">
            <a:avLst/>
          </a:prstGeom>
          <a:noFill/>
          <a:ln/>
        </p:spPr>
        <p:txBody>
          <a:bodyPr>
            <a:normAutofit lnSpcReduction="10000"/>
          </a:bodyPr>
          <a:lstStyle/>
          <a:p>
            <a:pPr>
              <a:spcBef>
                <a:spcPts val="0"/>
              </a:spcBef>
            </a:pPr>
            <a:r>
              <a:rPr lang="en-US" sz="2600" dirty="0"/>
              <a:t>Call residents “</a:t>
            </a:r>
            <a:r>
              <a:rPr lang="en-US" sz="2600" dirty="0" err="1"/>
              <a:t>hon</a:t>
            </a:r>
            <a:r>
              <a:rPr lang="en-US" sz="2600" dirty="0"/>
              <a:t>,” “sweetie,” </a:t>
            </a:r>
            <a:r>
              <a:rPr lang="en-US" sz="2600" dirty="0" smtClean="0"/>
              <a:t/>
            </a:r>
            <a:br>
              <a:rPr lang="en-US" sz="2600" dirty="0" smtClean="0"/>
            </a:br>
            <a:r>
              <a:rPr lang="en-US" sz="2600" dirty="0" smtClean="0"/>
              <a:t>or </a:t>
            </a:r>
            <a:r>
              <a:rPr lang="en-US" sz="2600" dirty="0"/>
              <a:t>“patient</a:t>
            </a:r>
            <a:r>
              <a:rPr lang="en-US" sz="2600" dirty="0" smtClean="0"/>
              <a:t>.”</a:t>
            </a:r>
            <a:br>
              <a:rPr lang="en-US" sz="2600" dirty="0" smtClean="0"/>
            </a:br>
            <a:endParaRPr lang="en-US" sz="2600" dirty="0"/>
          </a:p>
          <a:p>
            <a:pPr>
              <a:spcBef>
                <a:spcPts val="0"/>
              </a:spcBef>
            </a:pPr>
            <a:r>
              <a:rPr lang="en-US" sz="2600" dirty="0"/>
              <a:t>Ask ‘How are you?’ but not take the time to listen to the reply</a:t>
            </a:r>
            <a:r>
              <a:rPr lang="en-US" sz="2600" dirty="0" smtClean="0"/>
              <a:t>.</a:t>
            </a:r>
            <a:br>
              <a:rPr lang="en-US" sz="2600" dirty="0" smtClean="0"/>
            </a:br>
            <a:endParaRPr lang="en-US" sz="2600" dirty="0"/>
          </a:p>
          <a:p>
            <a:pPr>
              <a:spcBef>
                <a:spcPts val="0"/>
              </a:spcBef>
            </a:pPr>
            <a:r>
              <a:rPr lang="en-US" sz="2600" dirty="0"/>
              <a:t>Ask too many personal questions</a:t>
            </a:r>
            <a:r>
              <a:rPr lang="en-US" sz="2600" dirty="0" smtClean="0"/>
              <a:t>.</a:t>
            </a:r>
            <a:br>
              <a:rPr lang="en-US" sz="2600" dirty="0" smtClean="0"/>
            </a:br>
            <a:endParaRPr lang="en-US" sz="2600" dirty="0"/>
          </a:p>
          <a:p>
            <a:pPr>
              <a:spcBef>
                <a:spcPts val="0"/>
              </a:spcBef>
            </a:pPr>
            <a:r>
              <a:rPr lang="en-US" sz="2600" dirty="0"/>
              <a:t>Gossip about other residents.</a:t>
            </a:r>
          </a:p>
          <a:p>
            <a:pPr>
              <a:buFont typeface="Wingdings" pitchFamily="2" charset="2"/>
              <a:buNone/>
            </a:pPr>
            <a:endParaRPr lang="en-US" dirty="0"/>
          </a:p>
        </p:txBody>
      </p:sp>
    </p:spTree>
    <p:extLst>
      <p:ext uri="{BB962C8B-B14F-4D97-AF65-F5344CB8AC3E}">
        <p14:creationId xmlns:p14="http://schemas.microsoft.com/office/powerpoint/2010/main" val="10018657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AutoShape 2"/>
          <p:cNvSpPr>
            <a:spLocks noGrp="1" noChangeArrowheads="1"/>
          </p:cNvSpPr>
          <p:nvPr>
            <p:ph type="title"/>
          </p:nvPr>
        </p:nvSpPr>
        <p:spPr/>
        <p:txBody>
          <a:bodyPr>
            <a:normAutofit/>
          </a:bodyPr>
          <a:lstStyle/>
          <a:p>
            <a:r>
              <a:rPr lang="en-US" sz="3900" b="1" dirty="0"/>
              <a:t>What Staff Should Not Do</a:t>
            </a:r>
          </a:p>
        </p:txBody>
      </p:sp>
      <p:sp>
        <p:nvSpPr>
          <p:cNvPr id="122883" name="Rectangle 3"/>
          <p:cNvSpPr>
            <a:spLocks noGrp="1" noChangeArrowheads="1"/>
          </p:cNvSpPr>
          <p:nvPr>
            <p:ph idx="1"/>
          </p:nvPr>
        </p:nvSpPr>
        <p:spPr>
          <a:prstGeom prst="rect">
            <a:avLst/>
          </a:prstGeom>
          <a:noFill/>
          <a:ln/>
        </p:spPr>
        <p:txBody>
          <a:bodyPr>
            <a:noAutofit/>
          </a:bodyPr>
          <a:lstStyle/>
          <a:p>
            <a:pPr>
              <a:spcBef>
                <a:spcPts val="0"/>
              </a:spcBef>
            </a:pPr>
            <a:r>
              <a:rPr lang="en-US" dirty="0" smtClean="0"/>
              <a:t>Show </a:t>
            </a:r>
            <a:r>
              <a:rPr lang="en-US" dirty="0"/>
              <a:t>a resident’s apartment without his or her permission</a:t>
            </a:r>
            <a:r>
              <a:rPr lang="en-US" dirty="0" smtClean="0"/>
              <a:t>.</a:t>
            </a:r>
            <a:br>
              <a:rPr lang="en-US" dirty="0" smtClean="0"/>
            </a:br>
            <a:endParaRPr lang="en-US" dirty="0"/>
          </a:p>
          <a:p>
            <a:pPr>
              <a:spcBef>
                <a:spcPts val="0"/>
              </a:spcBef>
            </a:pPr>
            <a:r>
              <a:rPr lang="en-US" dirty="0"/>
              <a:t>Be bossy or talk to them like children</a:t>
            </a:r>
            <a:r>
              <a:rPr lang="en-US" dirty="0" smtClean="0"/>
              <a:t>.</a:t>
            </a:r>
            <a:br>
              <a:rPr lang="en-US" dirty="0" smtClean="0"/>
            </a:br>
            <a:endParaRPr lang="en-US" dirty="0"/>
          </a:p>
          <a:p>
            <a:pPr>
              <a:spcBef>
                <a:spcPts val="0"/>
              </a:spcBef>
            </a:pPr>
            <a:r>
              <a:rPr lang="en-US" dirty="0"/>
              <a:t>Speak in a foreign language or raise your voice if they don’t understand you</a:t>
            </a:r>
            <a:r>
              <a:rPr lang="en-US" dirty="0" smtClean="0"/>
              <a:t>.</a:t>
            </a:r>
            <a:br>
              <a:rPr lang="en-US" dirty="0" smtClean="0"/>
            </a:br>
            <a:endParaRPr lang="en-US" dirty="0"/>
          </a:p>
          <a:p>
            <a:pPr>
              <a:spcBef>
                <a:spcPts val="0"/>
              </a:spcBef>
            </a:pPr>
            <a:r>
              <a:rPr lang="en-US" dirty="0"/>
              <a:t>Tell them they have to sell their home or get rid of their possessions.</a:t>
            </a:r>
          </a:p>
          <a:p>
            <a:endParaRPr lang="en-US" dirty="0"/>
          </a:p>
        </p:txBody>
      </p:sp>
    </p:spTree>
    <p:extLst>
      <p:ext uri="{BB962C8B-B14F-4D97-AF65-F5344CB8AC3E}">
        <p14:creationId xmlns:p14="http://schemas.microsoft.com/office/powerpoint/2010/main" val="1261838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p:txBody>
          <a:bodyPr>
            <a:noAutofit/>
          </a:bodyPr>
          <a:lstStyle/>
          <a:p>
            <a:r>
              <a:rPr lang="en-US" sz="3900" b="1" dirty="0"/>
              <a:t>Loss Of Independence Is A </a:t>
            </a:r>
            <a:r>
              <a:rPr lang="en-US" sz="3900" b="1" dirty="0" smtClean="0"/>
              <a:t/>
            </a:r>
            <a:br>
              <a:rPr lang="en-US" sz="3900" b="1" dirty="0" smtClean="0"/>
            </a:br>
            <a:r>
              <a:rPr lang="en-US" sz="3900" b="1" dirty="0" smtClean="0"/>
              <a:t>New </a:t>
            </a:r>
            <a:r>
              <a:rPr lang="en-US" sz="3900" b="1" dirty="0"/>
              <a:t>Resident’s Number One Concern </a:t>
            </a:r>
          </a:p>
        </p:txBody>
      </p:sp>
      <p:sp>
        <p:nvSpPr>
          <p:cNvPr id="52227" name="Rectangle 3"/>
          <p:cNvSpPr>
            <a:spLocks noGrp="1" noChangeArrowheads="1"/>
          </p:cNvSpPr>
          <p:nvPr>
            <p:ph idx="1"/>
          </p:nvPr>
        </p:nvSpPr>
        <p:spPr>
          <a:prstGeom prst="rect">
            <a:avLst/>
          </a:prstGeom>
        </p:spPr>
        <p:txBody>
          <a:bodyPr>
            <a:normAutofit fontScale="47500" lnSpcReduction="20000"/>
          </a:bodyPr>
          <a:lstStyle/>
          <a:p>
            <a:pPr>
              <a:lnSpc>
                <a:spcPct val="90000"/>
              </a:lnSpc>
              <a:spcBef>
                <a:spcPts val="0"/>
              </a:spcBef>
            </a:pPr>
            <a:r>
              <a:rPr lang="en-US" sz="5900" dirty="0"/>
              <a:t>Have new residents make as many decisions as possible</a:t>
            </a:r>
            <a:r>
              <a:rPr lang="en-US" sz="5900" dirty="0" smtClean="0"/>
              <a:t>.</a:t>
            </a:r>
            <a:br>
              <a:rPr lang="en-US" sz="5900" dirty="0" smtClean="0"/>
            </a:br>
            <a:endParaRPr lang="en-US" sz="5900" dirty="0"/>
          </a:p>
          <a:p>
            <a:pPr>
              <a:lnSpc>
                <a:spcPct val="90000"/>
              </a:lnSpc>
              <a:spcBef>
                <a:spcPts val="0"/>
              </a:spcBef>
            </a:pPr>
            <a:r>
              <a:rPr lang="en-US" sz="5900" dirty="0"/>
              <a:t>Involve the new resident as much as possible in the pre-admission decision making process</a:t>
            </a:r>
            <a:r>
              <a:rPr lang="en-US" sz="5900" dirty="0" smtClean="0"/>
              <a:t>.</a:t>
            </a:r>
            <a:br>
              <a:rPr lang="en-US" sz="5900" dirty="0" smtClean="0"/>
            </a:br>
            <a:endParaRPr lang="en-US" sz="5900" dirty="0"/>
          </a:p>
          <a:p>
            <a:pPr>
              <a:lnSpc>
                <a:spcPct val="90000"/>
              </a:lnSpc>
              <a:spcBef>
                <a:spcPts val="0"/>
              </a:spcBef>
            </a:pPr>
            <a:r>
              <a:rPr lang="en-US" sz="5900" dirty="0"/>
              <a:t>This fear of losing independence is magnified for residents who were not directly involved in choosing the facility.  This increases the transition challenges.</a:t>
            </a:r>
          </a:p>
          <a:p>
            <a:pPr>
              <a:lnSpc>
                <a:spcPct val="90000"/>
              </a:lnSpc>
            </a:pPr>
            <a:endParaRPr lang="en-US" dirty="0"/>
          </a:p>
          <a:p>
            <a:pPr>
              <a:lnSpc>
                <a:spcPct val="90000"/>
              </a:lnSpc>
            </a:pPr>
            <a:endParaRPr lang="en-US" dirty="0"/>
          </a:p>
          <a:p>
            <a:pPr lvl="1">
              <a:lnSpc>
                <a:spcPct val="90000"/>
              </a:lnSpc>
              <a:buFontTx/>
              <a:buNone/>
            </a:pPr>
            <a:endParaRPr lang="en-US" dirty="0"/>
          </a:p>
        </p:txBody>
      </p:sp>
    </p:spTree>
    <p:extLst>
      <p:ext uri="{BB962C8B-B14F-4D97-AF65-F5344CB8AC3E}">
        <p14:creationId xmlns:p14="http://schemas.microsoft.com/office/powerpoint/2010/main" val="1429213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AutoShape 2"/>
          <p:cNvSpPr>
            <a:spLocks noGrp="1" noChangeArrowheads="1"/>
          </p:cNvSpPr>
          <p:nvPr>
            <p:ph type="title"/>
          </p:nvPr>
        </p:nvSpPr>
        <p:spPr/>
        <p:txBody>
          <a:bodyPr>
            <a:normAutofit/>
          </a:bodyPr>
          <a:lstStyle/>
          <a:p>
            <a:r>
              <a:rPr lang="en-US" sz="3900" b="1" dirty="0"/>
              <a:t>How To Empower Residents</a:t>
            </a:r>
          </a:p>
        </p:txBody>
      </p:sp>
      <p:sp>
        <p:nvSpPr>
          <p:cNvPr id="60419" name="Rectangle 3"/>
          <p:cNvSpPr>
            <a:spLocks noGrp="1" noChangeArrowheads="1"/>
          </p:cNvSpPr>
          <p:nvPr>
            <p:ph idx="1"/>
          </p:nvPr>
        </p:nvSpPr>
        <p:spPr>
          <a:xfrm>
            <a:off x="457200" y="2372810"/>
            <a:ext cx="8409008" cy="3854370"/>
          </a:xfrm>
          <a:prstGeom prst="rect">
            <a:avLst/>
          </a:prstGeom>
        </p:spPr>
        <p:txBody>
          <a:bodyPr>
            <a:noAutofit/>
          </a:bodyPr>
          <a:lstStyle/>
          <a:p>
            <a:pPr>
              <a:spcBef>
                <a:spcPts val="0"/>
              </a:spcBef>
            </a:pPr>
            <a:r>
              <a:rPr lang="en-US" sz="2600" dirty="0"/>
              <a:t>Give them menus and have them select their meal choices and dining times. </a:t>
            </a:r>
            <a:r>
              <a:rPr lang="en-US" sz="2600" dirty="0" smtClean="0"/>
              <a:t>Determine </a:t>
            </a:r>
            <a:r>
              <a:rPr lang="en-US" sz="2600" dirty="0"/>
              <a:t>food preferences or dietary restrictions</a:t>
            </a:r>
            <a:r>
              <a:rPr lang="en-US" sz="2600" dirty="0" smtClean="0"/>
              <a:t>.</a:t>
            </a:r>
            <a:br>
              <a:rPr lang="en-US" sz="2600" dirty="0" smtClean="0"/>
            </a:br>
            <a:endParaRPr lang="en-US" sz="2000" dirty="0"/>
          </a:p>
          <a:p>
            <a:pPr>
              <a:spcBef>
                <a:spcPts val="0"/>
              </a:spcBef>
            </a:pPr>
            <a:r>
              <a:rPr lang="en-US" sz="2600" dirty="0"/>
              <a:t>Involve the residents in many daily decisions to ease the fear of having no control. </a:t>
            </a:r>
            <a:r>
              <a:rPr lang="en-US" sz="2600" dirty="0" smtClean="0"/>
              <a:t/>
            </a:r>
            <a:br>
              <a:rPr lang="en-US" sz="2600" dirty="0" smtClean="0"/>
            </a:br>
            <a:endParaRPr lang="en-US" sz="2000" dirty="0"/>
          </a:p>
          <a:p>
            <a:pPr>
              <a:spcBef>
                <a:spcPts val="0"/>
              </a:spcBef>
            </a:pPr>
            <a:r>
              <a:rPr lang="en-US" sz="2600" dirty="0"/>
              <a:t>If the resident needs personal care assistance, have staff meet with the resident and coordinate the service times with the new resident.</a:t>
            </a:r>
          </a:p>
        </p:txBody>
      </p:sp>
    </p:spTree>
    <p:extLst>
      <p:ext uri="{BB962C8B-B14F-4D97-AF65-F5344CB8AC3E}">
        <p14:creationId xmlns:p14="http://schemas.microsoft.com/office/powerpoint/2010/main" val="860355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AutoShape 2"/>
          <p:cNvSpPr>
            <a:spLocks noGrp="1" noChangeArrowheads="1"/>
          </p:cNvSpPr>
          <p:nvPr>
            <p:ph type="title"/>
          </p:nvPr>
        </p:nvSpPr>
        <p:spPr/>
        <p:txBody>
          <a:bodyPr/>
          <a:lstStyle/>
          <a:p>
            <a:r>
              <a:rPr lang="en-US" smtClean="0"/>
              <a:t>Maintaining Privacy</a:t>
            </a:r>
            <a:endParaRPr lang="en-US" dirty="0"/>
          </a:p>
        </p:txBody>
      </p:sp>
      <p:sp>
        <p:nvSpPr>
          <p:cNvPr id="58371" name="Rectangle 3"/>
          <p:cNvSpPr>
            <a:spLocks noGrp="1" noChangeArrowheads="1"/>
          </p:cNvSpPr>
          <p:nvPr>
            <p:ph idx="1"/>
          </p:nvPr>
        </p:nvSpPr>
        <p:spPr/>
        <p:txBody>
          <a:bodyPr>
            <a:normAutofit fontScale="92500" lnSpcReduction="10000"/>
          </a:bodyPr>
          <a:lstStyle/>
          <a:p>
            <a:pPr>
              <a:spcBef>
                <a:spcPts val="0"/>
              </a:spcBef>
            </a:pPr>
            <a:r>
              <a:rPr lang="en-US" dirty="0" smtClean="0"/>
              <a:t>Provide each resident with his or her own key.</a:t>
            </a:r>
            <a:br>
              <a:rPr lang="en-US" dirty="0" smtClean="0"/>
            </a:br>
            <a:endParaRPr lang="en-US" dirty="0" smtClean="0"/>
          </a:p>
          <a:p>
            <a:pPr>
              <a:spcBef>
                <a:spcPts val="0"/>
              </a:spcBef>
            </a:pPr>
            <a:r>
              <a:rPr lang="en-US" dirty="0" smtClean="0"/>
              <a:t>Knock before entering any resident’s apartment and wait for an answer.</a:t>
            </a:r>
            <a:br>
              <a:rPr lang="en-US" dirty="0" smtClean="0"/>
            </a:br>
            <a:endParaRPr lang="en-US" dirty="0" smtClean="0"/>
          </a:p>
          <a:p>
            <a:pPr>
              <a:spcBef>
                <a:spcPts val="0"/>
              </a:spcBef>
            </a:pPr>
            <a:r>
              <a:rPr lang="en-US" dirty="0" smtClean="0"/>
              <a:t>If the resident is hard of hearing and cannot hear you knock, ask them what they would like you to do. Devise a system with the resident.</a:t>
            </a:r>
            <a:br>
              <a:rPr lang="en-US" dirty="0" smtClean="0"/>
            </a:br>
            <a:endParaRPr lang="en-US" dirty="0" smtClean="0"/>
          </a:p>
          <a:p>
            <a:pPr>
              <a:spcBef>
                <a:spcPts val="0"/>
              </a:spcBef>
            </a:pPr>
            <a:r>
              <a:rPr lang="en-US" dirty="0" smtClean="0"/>
              <a:t>Ensure privacy with their mail ― both incoming and outgoing mail.</a:t>
            </a:r>
            <a:endParaRPr lang="en-US" dirty="0"/>
          </a:p>
        </p:txBody>
      </p:sp>
    </p:spTree>
    <p:extLst>
      <p:ext uri="{BB962C8B-B14F-4D97-AF65-F5344CB8AC3E}">
        <p14:creationId xmlns:p14="http://schemas.microsoft.com/office/powerpoint/2010/main" val="32101217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Grp="1" noChangeArrowheads="1"/>
          </p:cNvSpPr>
          <p:nvPr>
            <p:ph type="title"/>
          </p:nvPr>
        </p:nvSpPr>
        <p:spPr/>
        <p:txBody>
          <a:bodyPr/>
          <a:lstStyle/>
          <a:p>
            <a:r>
              <a:rPr lang="en-US" smtClean="0"/>
              <a:t>Getting To Know Residents</a:t>
            </a:r>
            <a:endParaRPr lang="en-US" dirty="0"/>
          </a:p>
        </p:txBody>
      </p:sp>
      <p:sp>
        <p:nvSpPr>
          <p:cNvPr id="49155" name="Rectangle 3"/>
          <p:cNvSpPr>
            <a:spLocks noGrp="1" noChangeArrowheads="1"/>
          </p:cNvSpPr>
          <p:nvPr>
            <p:ph idx="1"/>
          </p:nvPr>
        </p:nvSpPr>
        <p:spPr>
          <a:xfrm>
            <a:off x="739775" y="2807100"/>
            <a:ext cx="7662864" cy="3177012"/>
          </a:xfrm>
        </p:spPr>
        <p:txBody>
          <a:bodyPr/>
          <a:lstStyle/>
          <a:p>
            <a:pPr>
              <a:spcBef>
                <a:spcPts val="0"/>
              </a:spcBef>
            </a:pPr>
            <a:r>
              <a:rPr lang="en-US" smtClean="0"/>
              <a:t>Visit with the new resident </a:t>
            </a:r>
            <a:br>
              <a:rPr lang="en-US" smtClean="0"/>
            </a:br>
            <a:endParaRPr lang="en-US" smtClean="0"/>
          </a:p>
          <a:p>
            <a:pPr>
              <a:spcBef>
                <a:spcPts val="0"/>
              </a:spcBef>
            </a:pPr>
            <a:r>
              <a:rPr lang="en-US" smtClean="0"/>
              <a:t>Don’t rush conversations</a:t>
            </a:r>
            <a:br>
              <a:rPr lang="en-US" smtClean="0"/>
            </a:br>
            <a:endParaRPr lang="en-US" smtClean="0"/>
          </a:p>
          <a:p>
            <a:pPr>
              <a:spcBef>
                <a:spcPts val="0"/>
              </a:spcBef>
            </a:pPr>
            <a:r>
              <a:rPr lang="en-US" smtClean="0"/>
              <a:t>Share what you have learned about the resident with your co-workers</a:t>
            </a:r>
          </a:p>
          <a:p>
            <a:endParaRPr lang="en-US" smtClean="0"/>
          </a:p>
          <a:p>
            <a:endParaRPr lang="en-US" dirty="0"/>
          </a:p>
        </p:txBody>
      </p:sp>
    </p:spTree>
    <p:extLst>
      <p:ext uri="{BB962C8B-B14F-4D97-AF65-F5344CB8AC3E}">
        <p14:creationId xmlns:p14="http://schemas.microsoft.com/office/powerpoint/2010/main" val="2679899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Transitioning Into Assisted Living</a:t>
            </a:r>
            <a:endParaRPr lang="en-US" dirty="0"/>
          </a:p>
        </p:txBody>
      </p:sp>
      <p:sp>
        <p:nvSpPr>
          <p:cNvPr id="3" name="Text Placeholder 2"/>
          <p:cNvSpPr>
            <a:spLocks noGrp="1"/>
          </p:cNvSpPr>
          <p:nvPr>
            <p:ph idx="1"/>
          </p:nvPr>
        </p:nvSpPr>
        <p:spPr>
          <a:xfrm>
            <a:off x="2503099" y="2350272"/>
            <a:ext cx="6041404" cy="3780525"/>
          </a:xfrm>
        </p:spPr>
        <p:txBody>
          <a:bodyPr>
            <a:normAutofit/>
          </a:bodyPr>
          <a:lstStyle/>
          <a:p>
            <a:pPr marL="0" indent="0">
              <a:buNone/>
            </a:pPr>
            <a:r>
              <a:rPr lang="en-US" dirty="0" smtClean="0"/>
              <a:t>Many of the slides for this presentation have been provided by the National Center for Assisted Living (NCAL) and are based on NCAL’s </a:t>
            </a:r>
            <a:r>
              <a:rPr lang="en-US" dirty="0" err="1" smtClean="0"/>
              <a:t>inservice</a:t>
            </a:r>
            <a:r>
              <a:rPr lang="en-US" dirty="0" smtClean="0"/>
              <a:t> training tool “Moving Into An Assisted Living Residence: Making A Successful Transition.”</a:t>
            </a:r>
          </a:p>
          <a:p>
            <a:pPr marL="0" indent="0">
              <a:buNone/>
            </a:pPr>
            <a:r>
              <a:rPr lang="en-US" dirty="0" smtClean="0"/>
              <a:t>Visit </a:t>
            </a:r>
            <a:r>
              <a:rPr lang="en-US" dirty="0" smtClean="0">
                <a:hlinkClick r:id="rId3"/>
              </a:rPr>
              <a:t>www.NCAL.org</a:t>
            </a:r>
            <a:r>
              <a:rPr lang="en-US" dirty="0" smtClean="0"/>
              <a:t> for additional resources. To order the brochure visit: NCALpublications.org.</a:t>
            </a:r>
          </a:p>
          <a:p>
            <a:endParaRPr lang="en-US" dirty="0"/>
          </a:p>
        </p:txBody>
      </p:sp>
      <p:pic>
        <p:nvPicPr>
          <p:cNvPr id="7" name="Picture 6" descr="1483 Making a Successful Trans 184x.jpg"/>
          <p:cNvPicPr>
            <a:picLocks noChangeAspect="1"/>
          </p:cNvPicPr>
          <p:nvPr/>
        </p:nvPicPr>
        <p:blipFill>
          <a:blip r:embed="rId4" cstate="print"/>
          <a:stretch>
            <a:fillRect/>
          </a:stretch>
        </p:blipFill>
        <p:spPr>
          <a:xfrm rot="21131520">
            <a:off x="529361" y="2188341"/>
            <a:ext cx="1720644" cy="3843394"/>
          </a:xfrm>
          <a:prstGeom prst="rect">
            <a:avLst/>
          </a:prstGeom>
        </p:spPr>
      </p:pic>
    </p:spTree>
    <p:extLst>
      <p:ext uri="{BB962C8B-B14F-4D97-AF65-F5344CB8AC3E}">
        <p14:creationId xmlns:p14="http://schemas.microsoft.com/office/powerpoint/2010/main" val="11514943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AutoShape 2"/>
          <p:cNvSpPr>
            <a:spLocks noGrp="1" noChangeArrowheads="1"/>
          </p:cNvSpPr>
          <p:nvPr>
            <p:ph type="title"/>
          </p:nvPr>
        </p:nvSpPr>
        <p:spPr/>
        <p:txBody>
          <a:bodyPr/>
          <a:lstStyle/>
          <a:p>
            <a:r>
              <a:rPr lang="en-US" smtClean="0"/>
              <a:t>Assess Support System &amp; </a:t>
            </a:r>
            <a:br>
              <a:rPr lang="en-US" smtClean="0"/>
            </a:br>
            <a:r>
              <a:rPr lang="en-US" smtClean="0"/>
              <a:t>Social Patterns</a:t>
            </a:r>
            <a:endParaRPr lang="en-US" dirty="0"/>
          </a:p>
        </p:txBody>
      </p:sp>
      <p:sp>
        <p:nvSpPr>
          <p:cNvPr id="94211" name="Rectangle 3"/>
          <p:cNvSpPr>
            <a:spLocks noGrp="1" noChangeArrowheads="1"/>
          </p:cNvSpPr>
          <p:nvPr>
            <p:ph idx="1"/>
          </p:nvPr>
        </p:nvSpPr>
        <p:spPr/>
        <p:txBody>
          <a:bodyPr>
            <a:normAutofit lnSpcReduction="10000"/>
          </a:bodyPr>
          <a:lstStyle/>
          <a:p>
            <a:pPr>
              <a:spcBef>
                <a:spcPts val="0"/>
              </a:spcBef>
            </a:pPr>
            <a:r>
              <a:rPr lang="en-US" dirty="0" smtClean="0"/>
              <a:t>Are family members involved?</a:t>
            </a:r>
            <a:br>
              <a:rPr lang="en-US" dirty="0" smtClean="0"/>
            </a:br>
            <a:endParaRPr lang="en-US" dirty="0" smtClean="0"/>
          </a:p>
          <a:p>
            <a:pPr>
              <a:spcBef>
                <a:spcPts val="0"/>
              </a:spcBef>
            </a:pPr>
            <a:r>
              <a:rPr lang="en-US" dirty="0" smtClean="0"/>
              <a:t>Do they have friends in the community?</a:t>
            </a:r>
            <a:br>
              <a:rPr lang="en-US" dirty="0" smtClean="0"/>
            </a:br>
            <a:endParaRPr lang="en-US" dirty="0" smtClean="0"/>
          </a:p>
          <a:p>
            <a:pPr>
              <a:spcBef>
                <a:spcPts val="0"/>
              </a:spcBef>
            </a:pPr>
            <a:r>
              <a:rPr lang="en-US" dirty="0" smtClean="0"/>
              <a:t>What civic or religious activities did they participate in before moving into residence?</a:t>
            </a:r>
            <a:br>
              <a:rPr lang="en-US" dirty="0" smtClean="0"/>
            </a:br>
            <a:endParaRPr lang="en-US" dirty="0" smtClean="0"/>
          </a:p>
          <a:p>
            <a:pPr>
              <a:spcBef>
                <a:spcPts val="0"/>
              </a:spcBef>
            </a:pPr>
            <a:r>
              <a:rPr lang="en-US" dirty="0" smtClean="0"/>
              <a:t>Do they have a craft or favorite hobby?</a:t>
            </a:r>
            <a:br>
              <a:rPr lang="en-US" dirty="0" smtClean="0"/>
            </a:br>
            <a:endParaRPr lang="en-US" dirty="0" smtClean="0"/>
          </a:p>
          <a:p>
            <a:pPr>
              <a:spcBef>
                <a:spcPts val="0"/>
              </a:spcBef>
            </a:pPr>
            <a:r>
              <a:rPr lang="en-US" dirty="0" smtClean="0"/>
              <a:t>What was their daily routine?</a:t>
            </a:r>
            <a:endParaRPr lang="en-US" dirty="0"/>
          </a:p>
        </p:txBody>
      </p:sp>
    </p:spTree>
    <p:extLst>
      <p:ext uri="{BB962C8B-B14F-4D97-AF65-F5344CB8AC3E}">
        <p14:creationId xmlns:p14="http://schemas.microsoft.com/office/powerpoint/2010/main" val="3366401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AutoShape 2"/>
          <p:cNvSpPr>
            <a:spLocks noGrp="1" noChangeArrowheads="1"/>
          </p:cNvSpPr>
          <p:nvPr>
            <p:ph type="title"/>
          </p:nvPr>
        </p:nvSpPr>
        <p:spPr/>
        <p:txBody>
          <a:bodyPr>
            <a:noAutofit/>
          </a:bodyPr>
          <a:lstStyle/>
          <a:p>
            <a:r>
              <a:rPr lang="en-US" sz="3900" b="1" dirty="0"/>
              <a:t>Remember:  Isolation Extends the Transition Period</a:t>
            </a:r>
          </a:p>
        </p:txBody>
      </p:sp>
      <p:sp>
        <p:nvSpPr>
          <p:cNvPr id="116739" name="Rectangle 3"/>
          <p:cNvSpPr>
            <a:spLocks noGrp="1" noChangeArrowheads="1"/>
          </p:cNvSpPr>
          <p:nvPr>
            <p:ph idx="1"/>
          </p:nvPr>
        </p:nvSpPr>
        <p:spPr>
          <a:xfrm>
            <a:off x="457200" y="2517732"/>
            <a:ext cx="8339559" cy="3519531"/>
          </a:xfrm>
          <a:prstGeom prst="rect">
            <a:avLst/>
          </a:prstGeom>
        </p:spPr>
        <p:txBody>
          <a:bodyPr>
            <a:normAutofit fontScale="92500" lnSpcReduction="20000"/>
          </a:bodyPr>
          <a:lstStyle/>
          <a:p>
            <a:pPr>
              <a:spcBef>
                <a:spcPts val="0"/>
              </a:spcBef>
            </a:pPr>
            <a:r>
              <a:rPr lang="en-US" sz="2600" dirty="0"/>
              <a:t>New residents tend to stay in their rooms.  While it is quite natural to be shy and withdrawn in a new environment, residents say that isolation makes the transition period longer and more difficult</a:t>
            </a:r>
            <a:r>
              <a:rPr lang="en-US" sz="2600" dirty="0" smtClean="0"/>
              <a:t>.</a:t>
            </a:r>
            <a:br>
              <a:rPr lang="en-US" sz="2600" dirty="0" smtClean="0"/>
            </a:br>
            <a:endParaRPr lang="en-US" sz="2600" dirty="0"/>
          </a:p>
          <a:p>
            <a:pPr>
              <a:spcBef>
                <a:spcPts val="0"/>
              </a:spcBef>
            </a:pPr>
            <a:r>
              <a:rPr lang="en-US" sz="2600" dirty="0" smtClean="0"/>
              <a:t>Know </a:t>
            </a:r>
            <a:r>
              <a:rPr lang="en-US" sz="2600" dirty="0"/>
              <a:t>the activities schedule. Meet with the new resident to find out what time and types of activities they prefer. Extend a personal invitation to the new resident to attend. </a:t>
            </a:r>
            <a:r>
              <a:rPr lang="en-US" sz="2600" dirty="0" smtClean="0"/>
              <a:t/>
            </a:r>
            <a:br>
              <a:rPr lang="en-US" sz="2600" dirty="0" smtClean="0"/>
            </a:br>
            <a:endParaRPr lang="en-US" sz="2600" dirty="0"/>
          </a:p>
          <a:p>
            <a:pPr>
              <a:spcBef>
                <a:spcPts val="0"/>
              </a:spcBef>
            </a:pPr>
            <a:r>
              <a:rPr lang="en-US" sz="2600" dirty="0"/>
              <a:t>Remember to offer to escort them to all meals and activities for the first few days after they move in.</a:t>
            </a:r>
          </a:p>
          <a:p>
            <a:endParaRPr lang="en-US" sz="2000" b="1" dirty="0"/>
          </a:p>
        </p:txBody>
      </p:sp>
    </p:spTree>
    <p:extLst>
      <p:ext uri="{BB962C8B-B14F-4D97-AF65-F5344CB8AC3E}">
        <p14:creationId xmlns:p14="http://schemas.microsoft.com/office/powerpoint/2010/main" val="349976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AutoShape 2"/>
          <p:cNvSpPr>
            <a:spLocks noGrp="1" noChangeArrowheads="1"/>
          </p:cNvSpPr>
          <p:nvPr>
            <p:ph type="title"/>
          </p:nvPr>
        </p:nvSpPr>
        <p:spPr/>
        <p:txBody>
          <a:bodyPr/>
          <a:lstStyle/>
          <a:p>
            <a:r>
              <a:rPr lang="en-US" smtClean="0"/>
              <a:t>Peer Assistance</a:t>
            </a:r>
            <a:endParaRPr lang="en-US" dirty="0"/>
          </a:p>
        </p:txBody>
      </p:sp>
      <p:sp>
        <p:nvSpPr>
          <p:cNvPr id="66563" name="Rectangle 3"/>
          <p:cNvSpPr>
            <a:spLocks noGrp="1" noChangeArrowheads="1"/>
          </p:cNvSpPr>
          <p:nvPr>
            <p:ph idx="1"/>
          </p:nvPr>
        </p:nvSpPr>
        <p:spPr>
          <a:xfrm>
            <a:off x="739775" y="2934421"/>
            <a:ext cx="7662864" cy="2783473"/>
          </a:xfrm>
        </p:spPr>
        <p:txBody>
          <a:bodyPr/>
          <a:lstStyle/>
          <a:p>
            <a:pPr>
              <a:spcBef>
                <a:spcPts val="0"/>
              </a:spcBef>
            </a:pPr>
            <a:r>
              <a:rPr lang="en-US" dirty="0" smtClean="0"/>
              <a:t>Pair up new residents with other established residents. Residents said it helped them cope with moving in and they learned more quickly about the residence.</a:t>
            </a:r>
          </a:p>
          <a:p>
            <a:pPr>
              <a:spcBef>
                <a:spcPts val="0"/>
              </a:spcBef>
            </a:pPr>
            <a:endParaRPr lang="en-US" dirty="0" smtClean="0"/>
          </a:p>
          <a:p>
            <a:pPr>
              <a:spcBef>
                <a:spcPts val="0"/>
              </a:spcBef>
            </a:pPr>
            <a:r>
              <a:rPr lang="en-US" dirty="0" smtClean="0"/>
              <a:t>Ask a current resident to be the new resident’s buddy for the first few weeks to help them through the transition.</a:t>
            </a:r>
            <a:endParaRPr lang="en-US" dirty="0"/>
          </a:p>
        </p:txBody>
      </p:sp>
    </p:spTree>
    <p:extLst>
      <p:ext uri="{BB962C8B-B14F-4D97-AF65-F5344CB8AC3E}">
        <p14:creationId xmlns:p14="http://schemas.microsoft.com/office/powerpoint/2010/main" val="2802531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AutoShape 2"/>
          <p:cNvSpPr>
            <a:spLocks noGrp="1" noChangeArrowheads="1"/>
          </p:cNvSpPr>
          <p:nvPr>
            <p:ph type="title"/>
          </p:nvPr>
        </p:nvSpPr>
        <p:spPr/>
        <p:txBody>
          <a:bodyPr/>
          <a:lstStyle/>
          <a:p>
            <a:r>
              <a:rPr lang="en-US" smtClean="0"/>
              <a:t>Strategies To Minimize Isolation</a:t>
            </a:r>
            <a:endParaRPr lang="en-US" dirty="0"/>
          </a:p>
        </p:txBody>
      </p:sp>
      <p:sp>
        <p:nvSpPr>
          <p:cNvPr id="118787" name="Rectangle 3"/>
          <p:cNvSpPr>
            <a:spLocks noGrp="1" noChangeArrowheads="1"/>
          </p:cNvSpPr>
          <p:nvPr>
            <p:ph idx="1"/>
          </p:nvPr>
        </p:nvSpPr>
        <p:spPr>
          <a:xfrm>
            <a:off x="739775" y="2870522"/>
            <a:ext cx="7662864" cy="2870521"/>
          </a:xfrm>
        </p:spPr>
        <p:txBody>
          <a:bodyPr/>
          <a:lstStyle/>
          <a:p>
            <a:pPr>
              <a:spcBef>
                <a:spcPts val="0"/>
              </a:spcBef>
            </a:pPr>
            <a:r>
              <a:rPr lang="en-US" dirty="0" smtClean="0"/>
              <a:t>Ask the new resident’s buddy to accompany him/her to formal and informal activities and introduce him/her to the others. </a:t>
            </a:r>
            <a:br>
              <a:rPr lang="en-US" dirty="0" smtClean="0"/>
            </a:br>
            <a:r>
              <a:rPr lang="en-US" dirty="0" smtClean="0"/>
              <a:t> </a:t>
            </a:r>
          </a:p>
          <a:p>
            <a:pPr>
              <a:spcBef>
                <a:spcPts val="0"/>
              </a:spcBef>
            </a:pPr>
            <a:r>
              <a:rPr lang="en-US" dirty="0" smtClean="0"/>
              <a:t>Gently encourage new residents to come out of their rooms and be sure to make them feel welcome when they do.</a:t>
            </a:r>
            <a:endParaRPr lang="en-US" dirty="0"/>
          </a:p>
        </p:txBody>
      </p:sp>
    </p:spTree>
    <p:extLst>
      <p:ext uri="{BB962C8B-B14F-4D97-AF65-F5344CB8AC3E}">
        <p14:creationId xmlns:p14="http://schemas.microsoft.com/office/powerpoint/2010/main" val="763398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AutoShape 2"/>
          <p:cNvSpPr>
            <a:spLocks noGrp="1" noChangeArrowheads="1"/>
          </p:cNvSpPr>
          <p:nvPr>
            <p:ph type="title"/>
          </p:nvPr>
        </p:nvSpPr>
        <p:spPr/>
        <p:txBody>
          <a:bodyPr>
            <a:normAutofit/>
          </a:bodyPr>
          <a:lstStyle/>
          <a:p>
            <a:r>
              <a:rPr lang="en-US" sz="3900" b="1" dirty="0"/>
              <a:t>Transition	</a:t>
            </a:r>
          </a:p>
        </p:txBody>
      </p:sp>
      <p:sp>
        <p:nvSpPr>
          <p:cNvPr id="79875" name="Rectangle 3"/>
          <p:cNvSpPr>
            <a:spLocks noGrp="1" noChangeArrowheads="1"/>
          </p:cNvSpPr>
          <p:nvPr>
            <p:ph idx="1"/>
          </p:nvPr>
        </p:nvSpPr>
        <p:spPr>
          <a:prstGeom prst="rect">
            <a:avLst/>
          </a:prstGeom>
        </p:spPr>
        <p:txBody>
          <a:bodyPr>
            <a:normAutofit/>
          </a:bodyPr>
          <a:lstStyle/>
          <a:p>
            <a:pPr marL="0" indent="0">
              <a:spcBef>
                <a:spcPts val="0"/>
              </a:spcBef>
              <a:buNone/>
            </a:pPr>
            <a:r>
              <a:rPr lang="en-US" sz="2800" dirty="0"/>
              <a:t>We all experience transitions throughout our lives.  The difference between you and I transitioning from one place to another varies based on our individual coping abilities, life experiences, cognitive abilities, emotional status, attachment to residence, community, and support systems.  </a:t>
            </a:r>
          </a:p>
          <a:p>
            <a:pPr>
              <a:spcBef>
                <a:spcPts val="0"/>
              </a:spcBef>
              <a:buFont typeface="Wingdings" pitchFamily="2" charset="2"/>
              <a:buNone/>
            </a:pPr>
            <a:endParaRPr lang="en-US" sz="2400" dirty="0"/>
          </a:p>
          <a:p>
            <a:pPr>
              <a:spcBef>
                <a:spcPts val="0"/>
              </a:spcBef>
              <a:buFont typeface="Wingdings" pitchFamily="2" charset="2"/>
              <a:buNone/>
            </a:pPr>
            <a:r>
              <a:rPr lang="en-US" sz="2800" dirty="0" smtClean="0"/>
              <a:t>The </a:t>
            </a:r>
            <a:r>
              <a:rPr lang="en-US" sz="2800" dirty="0"/>
              <a:t>same is true for residents.</a:t>
            </a:r>
          </a:p>
        </p:txBody>
      </p:sp>
    </p:spTree>
    <p:extLst>
      <p:ext uri="{BB962C8B-B14F-4D97-AF65-F5344CB8AC3E}">
        <p14:creationId xmlns:p14="http://schemas.microsoft.com/office/powerpoint/2010/main" val="3571220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Grp="1" noChangeArrowheads="1"/>
          </p:cNvSpPr>
          <p:nvPr>
            <p:ph type="title"/>
          </p:nvPr>
        </p:nvSpPr>
        <p:spPr/>
        <p:txBody>
          <a:bodyPr/>
          <a:lstStyle/>
          <a:p>
            <a:r>
              <a:rPr lang="en-US" smtClean="0"/>
              <a:t>Residents Want Information Delivered in Multiple Ways</a:t>
            </a:r>
            <a:endParaRPr lang="en-US" dirty="0"/>
          </a:p>
        </p:txBody>
      </p:sp>
      <p:sp>
        <p:nvSpPr>
          <p:cNvPr id="75779" name="Rectangle 3"/>
          <p:cNvSpPr>
            <a:spLocks noGrp="1" noChangeArrowheads="1"/>
          </p:cNvSpPr>
          <p:nvPr>
            <p:ph idx="1"/>
          </p:nvPr>
        </p:nvSpPr>
        <p:spPr/>
        <p:txBody>
          <a:bodyPr>
            <a:normAutofit fontScale="92500" lnSpcReduction="10000"/>
          </a:bodyPr>
          <a:lstStyle/>
          <a:p>
            <a:pPr>
              <a:spcBef>
                <a:spcPts val="0"/>
              </a:spcBef>
            </a:pPr>
            <a:r>
              <a:rPr lang="en-US" dirty="0" smtClean="0"/>
              <a:t>Walking tours of the facility are helpful.</a:t>
            </a:r>
            <a:br>
              <a:rPr lang="en-US" dirty="0" smtClean="0"/>
            </a:br>
            <a:endParaRPr lang="en-US" dirty="0" smtClean="0"/>
          </a:p>
          <a:p>
            <a:pPr>
              <a:spcBef>
                <a:spcPts val="0"/>
              </a:spcBef>
            </a:pPr>
            <a:r>
              <a:rPr lang="en-US" dirty="0" smtClean="0"/>
              <a:t>Residents want the written materials to review after the verbal explanations.</a:t>
            </a:r>
            <a:br>
              <a:rPr lang="en-US" dirty="0" smtClean="0"/>
            </a:br>
            <a:endParaRPr lang="en-US" dirty="0" smtClean="0"/>
          </a:p>
          <a:p>
            <a:pPr>
              <a:spcBef>
                <a:spcPts val="0"/>
              </a:spcBef>
            </a:pPr>
            <a:r>
              <a:rPr lang="en-US" dirty="0" smtClean="0"/>
              <a:t>Avoid explanations over the phone.</a:t>
            </a:r>
            <a:br>
              <a:rPr lang="en-US" dirty="0" smtClean="0"/>
            </a:br>
            <a:endParaRPr lang="en-US" dirty="0" smtClean="0"/>
          </a:p>
          <a:p>
            <a:pPr>
              <a:spcBef>
                <a:spcPts val="0"/>
              </a:spcBef>
            </a:pPr>
            <a:r>
              <a:rPr lang="en-US" dirty="0" smtClean="0"/>
              <a:t>Residents said Web sites were not helpful to them but were used by their adult children.</a:t>
            </a:r>
            <a:br>
              <a:rPr lang="en-US" dirty="0" smtClean="0"/>
            </a:br>
            <a:endParaRPr lang="en-US" dirty="0" smtClean="0"/>
          </a:p>
          <a:p>
            <a:pPr>
              <a:spcBef>
                <a:spcPts val="0"/>
              </a:spcBef>
            </a:pPr>
            <a:r>
              <a:rPr lang="en-US" dirty="0" smtClean="0"/>
              <a:t>Know that you are going to have to repeat basic information.</a:t>
            </a:r>
          </a:p>
          <a:p>
            <a:pPr>
              <a:spcBef>
                <a:spcPts val="0"/>
              </a:spcBef>
            </a:pPr>
            <a:endParaRPr lang="en-US" dirty="0"/>
          </a:p>
        </p:txBody>
      </p:sp>
    </p:spTree>
    <p:extLst>
      <p:ext uri="{BB962C8B-B14F-4D97-AF65-F5344CB8AC3E}">
        <p14:creationId xmlns:p14="http://schemas.microsoft.com/office/powerpoint/2010/main" val="35536578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AutoShape 2"/>
          <p:cNvSpPr>
            <a:spLocks noGrp="1" noChangeArrowheads="1"/>
          </p:cNvSpPr>
          <p:nvPr>
            <p:ph type="title" idx="4294967295"/>
          </p:nvPr>
        </p:nvSpPr>
        <p:spPr>
          <a:xfrm>
            <a:off x="775504" y="2590800"/>
            <a:ext cx="7812911" cy="1143000"/>
          </a:xfrm>
        </p:spPr>
        <p:txBody>
          <a:bodyPr>
            <a:noAutofit/>
          </a:bodyPr>
          <a:lstStyle/>
          <a:p>
            <a:pPr algn="ctr"/>
            <a:r>
              <a:rPr lang="en-US" sz="7500" dirty="0">
                <a:solidFill>
                  <a:schemeClr val="tx2"/>
                </a:solidFill>
              </a:rPr>
              <a:t>Our “New Resident” Materials</a:t>
            </a:r>
          </a:p>
        </p:txBody>
      </p:sp>
    </p:spTree>
    <p:extLst>
      <p:ext uri="{BB962C8B-B14F-4D97-AF65-F5344CB8AC3E}">
        <p14:creationId xmlns:p14="http://schemas.microsoft.com/office/powerpoint/2010/main" val="14260548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AutoShape 2"/>
          <p:cNvSpPr>
            <a:spLocks noGrp="1" noChangeArrowheads="1"/>
          </p:cNvSpPr>
          <p:nvPr>
            <p:ph type="title"/>
          </p:nvPr>
        </p:nvSpPr>
        <p:spPr/>
        <p:txBody>
          <a:bodyPr/>
          <a:lstStyle/>
          <a:p>
            <a:r>
              <a:rPr lang="en-US" smtClean="0"/>
              <a:t>Resident Suggestions for </a:t>
            </a:r>
            <a:br>
              <a:rPr lang="en-US" smtClean="0"/>
            </a:br>
            <a:r>
              <a:rPr lang="en-US" smtClean="0"/>
              <a:t>Family Members</a:t>
            </a:r>
            <a:endParaRPr lang="en-US" dirty="0"/>
          </a:p>
        </p:txBody>
      </p:sp>
      <p:sp>
        <p:nvSpPr>
          <p:cNvPr id="109571" name="Rectangle 3"/>
          <p:cNvSpPr>
            <a:spLocks noGrp="1" noChangeArrowheads="1"/>
          </p:cNvSpPr>
          <p:nvPr>
            <p:ph idx="1"/>
          </p:nvPr>
        </p:nvSpPr>
        <p:spPr/>
        <p:txBody>
          <a:bodyPr>
            <a:normAutofit lnSpcReduction="10000"/>
          </a:bodyPr>
          <a:lstStyle/>
          <a:p>
            <a:pPr marL="0" indent="0">
              <a:buNone/>
            </a:pPr>
            <a:r>
              <a:rPr lang="en-US" dirty="0" smtClean="0"/>
              <a:t>The focus groups also offered advice and suggestions for new family members</a:t>
            </a:r>
            <a:br>
              <a:rPr lang="en-US" dirty="0" smtClean="0"/>
            </a:br>
            <a:endParaRPr lang="en-US" dirty="0" smtClean="0"/>
          </a:p>
          <a:p>
            <a:pPr lvl="1"/>
            <a:r>
              <a:rPr lang="en-US" dirty="0" smtClean="0"/>
              <a:t>Be involved in the move but don’t dictate. Remember to involve the resident in the setting up of the apartment so that it satisfies the new resident’s needs.</a:t>
            </a:r>
            <a:br>
              <a:rPr lang="en-US" dirty="0" smtClean="0"/>
            </a:br>
            <a:endParaRPr lang="en-US" dirty="0" smtClean="0"/>
          </a:p>
          <a:p>
            <a:pPr lvl="1"/>
            <a:r>
              <a:rPr lang="en-US" dirty="0" smtClean="0"/>
              <a:t>Don’t treat your mom or dad any differently.  They haven’t changed, just their address has changed.</a:t>
            </a:r>
          </a:p>
          <a:p>
            <a:pPr lvl="1"/>
            <a:endParaRPr lang="en-US" dirty="0"/>
          </a:p>
        </p:txBody>
      </p:sp>
    </p:spTree>
    <p:extLst>
      <p:ext uri="{BB962C8B-B14F-4D97-AF65-F5344CB8AC3E}">
        <p14:creationId xmlns:p14="http://schemas.microsoft.com/office/powerpoint/2010/main" val="25652736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AutoShape 2"/>
          <p:cNvSpPr>
            <a:spLocks noGrp="1" noChangeArrowheads="1"/>
          </p:cNvSpPr>
          <p:nvPr>
            <p:ph type="title"/>
          </p:nvPr>
        </p:nvSpPr>
        <p:spPr/>
        <p:txBody>
          <a:bodyPr>
            <a:normAutofit/>
          </a:bodyPr>
          <a:lstStyle/>
          <a:p>
            <a:r>
              <a:rPr lang="en-US" sz="3900" b="1" dirty="0"/>
              <a:t>Suggestions for Families</a:t>
            </a:r>
          </a:p>
        </p:txBody>
      </p:sp>
      <p:sp>
        <p:nvSpPr>
          <p:cNvPr id="111619" name="Rectangle 3"/>
          <p:cNvSpPr>
            <a:spLocks noGrp="1" noChangeArrowheads="1"/>
          </p:cNvSpPr>
          <p:nvPr>
            <p:ph idx="1"/>
          </p:nvPr>
        </p:nvSpPr>
        <p:spPr>
          <a:prstGeom prst="rect">
            <a:avLst/>
          </a:prstGeom>
        </p:spPr>
        <p:txBody>
          <a:bodyPr>
            <a:normAutofit fontScale="92500" lnSpcReduction="10000"/>
          </a:bodyPr>
          <a:lstStyle/>
          <a:p>
            <a:r>
              <a:rPr lang="en-US" b="1" dirty="0"/>
              <a:t>Use discretion when speaking about finances</a:t>
            </a:r>
            <a:r>
              <a:rPr lang="en-US" b="1" dirty="0" smtClean="0"/>
              <a:t>.</a:t>
            </a:r>
            <a:br>
              <a:rPr lang="en-US" b="1" dirty="0" smtClean="0"/>
            </a:br>
            <a:endParaRPr lang="en-US" sz="2400" b="1" dirty="0"/>
          </a:p>
          <a:p>
            <a:r>
              <a:rPr lang="en-US" b="1" dirty="0"/>
              <a:t>Recognize this is a traumatic process for their loved ones</a:t>
            </a:r>
            <a:r>
              <a:rPr lang="en-US" b="1" dirty="0" smtClean="0"/>
              <a:t>.</a:t>
            </a:r>
            <a:br>
              <a:rPr lang="en-US" b="1" dirty="0" smtClean="0"/>
            </a:br>
            <a:endParaRPr lang="en-US" sz="2400" b="1" dirty="0"/>
          </a:p>
          <a:p>
            <a:r>
              <a:rPr lang="en-US" b="1" dirty="0"/>
              <a:t>Recognize that this is all about the resident, not them</a:t>
            </a:r>
            <a:r>
              <a:rPr lang="en-US" b="1" dirty="0" smtClean="0"/>
              <a:t>.</a:t>
            </a:r>
            <a:br>
              <a:rPr lang="en-US" b="1" dirty="0" smtClean="0"/>
            </a:br>
            <a:endParaRPr lang="en-US" sz="2400" b="1" dirty="0"/>
          </a:p>
          <a:p>
            <a:r>
              <a:rPr lang="en-US" b="1" dirty="0"/>
              <a:t>Visit often during the first few weeks but don’t overstay your welcome.</a:t>
            </a:r>
          </a:p>
        </p:txBody>
      </p:sp>
    </p:spTree>
    <p:extLst>
      <p:ext uri="{BB962C8B-B14F-4D97-AF65-F5344CB8AC3E}">
        <p14:creationId xmlns:p14="http://schemas.microsoft.com/office/powerpoint/2010/main" val="2370243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AutoShape 2"/>
          <p:cNvSpPr>
            <a:spLocks noGrp="1" noChangeArrowheads="1"/>
          </p:cNvSpPr>
          <p:nvPr>
            <p:ph type="title"/>
          </p:nvPr>
        </p:nvSpPr>
        <p:spPr/>
        <p:txBody>
          <a:bodyPr/>
          <a:lstStyle/>
          <a:p>
            <a:r>
              <a:rPr lang="en-US" smtClean="0"/>
              <a:t>What You Advise Families To Do</a:t>
            </a:r>
            <a:endParaRPr lang="en-US" dirty="0"/>
          </a:p>
        </p:txBody>
      </p:sp>
      <p:sp>
        <p:nvSpPr>
          <p:cNvPr id="113667" name="Rectangle 3"/>
          <p:cNvSpPr>
            <a:spLocks noGrp="1" noChangeArrowheads="1"/>
          </p:cNvSpPr>
          <p:nvPr>
            <p:ph type="body" idx="4294967295"/>
          </p:nvPr>
        </p:nvSpPr>
        <p:spPr>
          <a:xfrm>
            <a:off x="613458" y="2268638"/>
            <a:ext cx="7720314" cy="3827362"/>
          </a:xfrm>
          <a:prstGeom prst="rect">
            <a:avLst/>
          </a:prstGeom>
        </p:spPr>
        <p:txBody>
          <a:bodyPr>
            <a:normAutofit/>
          </a:bodyPr>
          <a:lstStyle/>
          <a:p>
            <a:pPr>
              <a:spcBef>
                <a:spcPts val="0"/>
              </a:spcBef>
            </a:pPr>
            <a:r>
              <a:rPr lang="en-US" sz="2600" dirty="0"/>
              <a:t>Let the resident make as many decisions </a:t>
            </a:r>
            <a:r>
              <a:rPr lang="en-US" sz="2600" dirty="0" smtClean="0"/>
              <a:t/>
            </a:r>
            <a:br>
              <a:rPr lang="en-US" sz="2600" dirty="0" smtClean="0"/>
            </a:br>
            <a:r>
              <a:rPr lang="en-US" sz="2600" dirty="0" smtClean="0"/>
              <a:t>as possible</a:t>
            </a:r>
            <a:br>
              <a:rPr lang="en-US" sz="2600" dirty="0" smtClean="0"/>
            </a:br>
            <a:endParaRPr lang="en-US" sz="1500" dirty="0"/>
          </a:p>
          <a:p>
            <a:pPr>
              <a:spcBef>
                <a:spcPts val="0"/>
              </a:spcBef>
            </a:pPr>
            <a:r>
              <a:rPr lang="en-US" sz="2600" dirty="0"/>
              <a:t>Validate the resident’s feelings that the move is a major life change and is </a:t>
            </a:r>
            <a:r>
              <a:rPr lang="en-US" sz="2600" dirty="0" smtClean="0"/>
              <a:t>traumatic</a:t>
            </a:r>
            <a:br>
              <a:rPr lang="en-US" sz="2600" dirty="0" smtClean="0"/>
            </a:br>
            <a:endParaRPr lang="en-US" sz="1500" dirty="0"/>
          </a:p>
          <a:p>
            <a:pPr>
              <a:spcBef>
                <a:spcPts val="0"/>
              </a:spcBef>
            </a:pPr>
            <a:r>
              <a:rPr lang="en-US" sz="2600" dirty="0"/>
              <a:t>Keep the atmosphere upbeat and positive </a:t>
            </a:r>
            <a:r>
              <a:rPr lang="en-US" sz="2600" dirty="0" smtClean="0"/>
              <a:t/>
            </a:r>
            <a:br>
              <a:rPr lang="en-US" sz="2600" dirty="0" smtClean="0"/>
            </a:br>
            <a:endParaRPr lang="en-US" sz="1500" dirty="0"/>
          </a:p>
          <a:p>
            <a:pPr>
              <a:spcBef>
                <a:spcPts val="0"/>
              </a:spcBef>
            </a:pPr>
            <a:r>
              <a:rPr lang="en-US" sz="2600" dirty="0"/>
              <a:t>Have lunch or dinner with your loved one </a:t>
            </a:r>
            <a:r>
              <a:rPr lang="en-US" sz="2600" dirty="0" smtClean="0"/>
              <a:t>occasionally</a:t>
            </a:r>
            <a:br>
              <a:rPr lang="en-US" sz="2600" dirty="0" smtClean="0"/>
            </a:br>
            <a:endParaRPr lang="en-US" sz="1500" dirty="0"/>
          </a:p>
          <a:p>
            <a:pPr>
              <a:spcBef>
                <a:spcPts val="0"/>
              </a:spcBef>
            </a:pPr>
            <a:r>
              <a:rPr lang="en-US" sz="2600" dirty="0"/>
              <a:t>Give lots of hugs</a:t>
            </a:r>
          </a:p>
          <a:p>
            <a:pPr>
              <a:buFont typeface="Wingdings" pitchFamily="2" charset="2"/>
              <a:buNone/>
            </a:pPr>
            <a:endParaRPr lang="en-US" sz="2400" b="1" dirty="0"/>
          </a:p>
          <a:p>
            <a:endParaRPr lang="en-US" sz="2400" dirty="0"/>
          </a:p>
        </p:txBody>
      </p:sp>
    </p:spTree>
    <p:extLst>
      <p:ext uri="{BB962C8B-B14F-4D97-AF65-F5344CB8AC3E}">
        <p14:creationId xmlns:p14="http://schemas.microsoft.com/office/powerpoint/2010/main" val="98972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p:cNvSpPr>
            <a:spLocks noGrp="1" noChangeArrowheads="1"/>
          </p:cNvSpPr>
          <p:nvPr>
            <p:ph type="title"/>
          </p:nvPr>
        </p:nvSpPr>
        <p:spPr/>
        <p:txBody>
          <a:bodyPr/>
          <a:lstStyle/>
          <a:p>
            <a:r>
              <a:rPr lang="en-US" smtClean="0"/>
              <a:t>Issues New Residents Face 	</a:t>
            </a:r>
            <a:endParaRPr lang="en-US" dirty="0"/>
          </a:p>
        </p:txBody>
      </p:sp>
      <p:sp>
        <p:nvSpPr>
          <p:cNvPr id="18435" name="Rectangle 3"/>
          <p:cNvSpPr>
            <a:spLocks noGrp="1" noChangeArrowheads="1"/>
          </p:cNvSpPr>
          <p:nvPr>
            <p:ph idx="4294967295"/>
          </p:nvPr>
        </p:nvSpPr>
        <p:spPr>
          <a:xfrm>
            <a:off x="960698" y="2517775"/>
            <a:ext cx="7726101" cy="3813175"/>
          </a:xfrm>
        </p:spPr>
        <p:txBody>
          <a:bodyPr anchor="t">
            <a:normAutofit fontScale="25000" lnSpcReduction="20000"/>
          </a:bodyPr>
          <a:lstStyle/>
          <a:p>
            <a:pPr>
              <a:lnSpc>
                <a:spcPct val="120000"/>
              </a:lnSpc>
              <a:spcBef>
                <a:spcPts val="0"/>
              </a:spcBef>
            </a:pPr>
            <a:r>
              <a:rPr lang="en-US" sz="8000" dirty="0" smtClean="0"/>
              <a:t>Realizing a decline in doing things for themselves </a:t>
            </a:r>
            <a:br>
              <a:rPr lang="en-US" sz="8000" dirty="0" smtClean="0"/>
            </a:br>
            <a:endParaRPr lang="en-US" sz="8000" dirty="0" smtClean="0"/>
          </a:p>
          <a:p>
            <a:pPr>
              <a:lnSpc>
                <a:spcPct val="120000"/>
              </a:lnSpc>
              <a:spcBef>
                <a:spcPts val="0"/>
              </a:spcBef>
            </a:pPr>
            <a:r>
              <a:rPr lang="en-US" sz="8000" dirty="0" smtClean="0"/>
              <a:t>Fear of losing personal control</a:t>
            </a:r>
            <a:br>
              <a:rPr lang="en-US" sz="8000" dirty="0" smtClean="0"/>
            </a:br>
            <a:endParaRPr lang="en-US" sz="8000" dirty="0" smtClean="0"/>
          </a:p>
          <a:p>
            <a:pPr>
              <a:lnSpc>
                <a:spcPct val="120000"/>
              </a:lnSpc>
              <a:spcBef>
                <a:spcPts val="0"/>
              </a:spcBef>
            </a:pPr>
            <a:r>
              <a:rPr lang="en-US" sz="8000" dirty="0" smtClean="0"/>
              <a:t>Disrupting familiar routines</a:t>
            </a:r>
            <a:br>
              <a:rPr lang="en-US" sz="8000" dirty="0" smtClean="0"/>
            </a:br>
            <a:endParaRPr lang="en-US" sz="8000" dirty="0" smtClean="0"/>
          </a:p>
          <a:p>
            <a:pPr>
              <a:lnSpc>
                <a:spcPct val="120000"/>
              </a:lnSpc>
              <a:spcBef>
                <a:spcPts val="0"/>
              </a:spcBef>
            </a:pPr>
            <a:r>
              <a:rPr lang="en-US" sz="8000" dirty="0" smtClean="0"/>
              <a:t>Giving up their own home</a:t>
            </a:r>
            <a:br>
              <a:rPr lang="en-US" sz="8000" dirty="0" smtClean="0"/>
            </a:br>
            <a:endParaRPr lang="en-US" sz="8000" dirty="0" smtClean="0"/>
          </a:p>
          <a:p>
            <a:pPr>
              <a:lnSpc>
                <a:spcPct val="120000"/>
              </a:lnSpc>
              <a:spcBef>
                <a:spcPts val="0"/>
              </a:spcBef>
            </a:pPr>
            <a:r>
              <a:rPr lang="en-US" sz="8000" dirty="0" smtClean="0"/>
              <a:t>Having to make new friends</a:t>
            </a:r>
            <a:br>
              <a:rPr lang="en-US" sz="8000" dirty="0" smtClean="0"/>
            </a:br>
            <a:endParaRPr lang="en-US" sz="8000" dirty="0" smtClean="0"/>
          </a:p>
          <a:p>
            <a:pPr>
              <a:lnSpc>
                <a:spcPct val="120000"/>
              </a:lnSpc>
              <a:spcBef>
                <a:spcPts val="0"/>
              </a:spcBef>
            </a:pPr>
            <a:r>
              <a:rPr lang="en-US" sz="8000" dirty="0" smtClean="0"/>
              <a:t>Potential severance of emotional attachments to friends, community.</a:t>
            </a:r>
            <a:r>
              <a:rPr lang="en-US" dirty="0" smtClean="0"/>
              <a:t/>
            </a:r>
            <a:br>
              <a:rPr lang="en-US" dirty="0" smtClean="0"/>
            </a:br>
            <a:r>
              <a:rPr lang="en-US" dirty="0" smtClean="0"/>
              <a:t/>
            </a:r>
            <a:br>
              <a:rPr lang="en-US" dirty="0" smtClean="0"/>
            </a:br>
            <a:r>
              <a:rPr lang="en-US" dirty="0" smtClean="0"/>
              <a:t>		</a:t>
            </a:r>
            <a:r>
              <a:rPr lang="en-US" sz="4200" dirty="0" smtClean="0"/>
              <a:t>(Journal of </a:t>
            </a:r>
            <a:r>
              <a:rPr lang="en-US" sz="4200" dirty="0" err="1" smtClean="0"/>
              <a:t>Gerontological</a:t>
            </a:r>
            <a:r>
              <a:rPr lang="en-US" sz="4200" dirty="0" smtClean="0"/>
              <a:t> Nursing, Oct. 2004)</a:t>
            </a:r>
            <a:endParaRPr lang="en-US" sz="4200" dirty="0"/>
          </a:p>
        </p:txBody>
      </p:sp>
    </p:spTree>
    <p:extLst>
      <p:ext uri="{BB962C8B-B14F-4D97-AF65-F5344CB8AC3E}">
        <p14:creationId xmlns:p14="http://schemas.microsoft.com/office/powerpoint/2010/main" val="8196583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Grp="1" noChangeArrowheads="1"/>
          </p:cNvSpPr>
          <p:nvPr>
            <p:ph type="title"/>
          </p:nvPr>
        </p:nvSpPr>
        <p:spPr/>
        <p:txBody>
          <a:bodyPr/>
          <a:lstStyle/>
          <a:p>
            <a:r>
              <a:rPr lang="en-US" smtClean="0"/>
              <a:t>Important Factors To Reinforce</a:t>
            </a:r>
            <a:endParaRPr lang="en-US" dirty="0"/>
          </a:p>
        </p:txBody>
      </p:sp>
      <p:sp>
        <p:nvSpPr>
          <p:cNvPr id="26631" name="Rectangle 7"/>
          <p:cNvSpPr>
            <a:spLocks noGrp="1" noChangeArrowheads="1"/>
          </p:cNvSpPr>
          <p:nvPr>
            <p:ph idx="1"/>
          </p:nvPr>
        </p:nvSpPr>
        <p:spPr/>
        <p:txBody>
          <a:bodyPr>
            <a:normAutofit/>
          </a:bodyPr>
          <a:lstStyle/>
          <a:p>
            <a:pPr algn="ctr">
              <a:spcBef>
                <a:spcPts val="0"/>
              </a:spcBef>
            </a:pPr>
            <a:r>
              <a:rPr lang="en-US" dirty="0" smtClean="0"/>
              <a:t>Independence</a:t>
            </a:r>
            <a:br>
              <a:rPr lang="en-US" dirty="0" smtClean="0"/>
            </a:br>
            <a:endParaRPr lang="en-US" dirty="0" smtClean="0"/>
          </a:p>
          <a:p>
            <a:pPr algn="ctr">
              <a:spcBef>
                <a:spcPts val="0"/>
              </a:spcBef>
            </a:pPr>
            <a:r>
              <a:rPr lang="en-US" dirty="0" smtClean="0"/>
              <a:t>Privacy</a:t>
            </a:r>
            <a:br>
              <a:rPr lang="en-US" dirty="0" smtClean="0"/>
            </a:br>
            <a:endParaRPr lang="en-US" dirty="0" smtClean="0"/>
          </a:p>
          <a:p>
            <a:pPr algn="ctr">
              <a:spcBef>
                <a:spcPts val="0"/>
              </a:spcBef>
            </a:pPr>
            <a:r>
              <a:rPr lang="en-US" dirty="0" smtClean="0"/>
              <a:t>Decision-Making</a:t>
            </a:r>
            <a:br>
              <a:rPr lang="en-US" dirty="0" smtClean="0"/>
            </a:br>
            <a:endParaRPr lang="en-US" dirty="0" smtClean="0"/>
          </a:p>
          <a:p>
            <a:pPr algn="ctr">
              <a:spcBef>
                <a:spcPts val="0"/>
              </a:spcBef>
            </a:pPr>
            <a:r>
              <a:rPr lang="en-US" dirty="0" smtClean="0"/>
              <a:t>Preservation of Relationships</a:t>
            </a:r>
            <a:br>
              <a:rPr lang="en-US" dirty="0" smtClean="0"/>
            </a:br>
            <a:endParaRPr lang="en-US" dirty="0" smtClean="0"/>
          </a:p>
          <a:p>
            <a:pPr algn="ctr">
              <a:spcBef>
                <a:spcPts val="0"/>
              </a:spcBef>
            </a:pPr>
            <a:r>
              <a:rPr lang="en-US" dirty="0" smtClean="0"/>
              <a:t>Individuality</a:t>
            </a:r>
          </a:p>
          <a:p>
            <a:endParaRPr lang="en-US" dirty="0" smtClean="0"/>
          </a:p>
          <a:p>
            <a:endParaRPr lang="en-US" dirty="0"/>
          </a:p>
        </p:txBody>
      </p:sp>
    </p:spTree>
    <p:extLst>
      <p:ext uri="{BB962C8B-B14F-4D97-AF65-F5344CB8AC3E}">
        <p14:creationId xmlns:p14="http://schemas.microsoft.com/office/powerpoint/2010/main" val="42154365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7" name="AutoShape 7"/>
          <p:cNvSpPr>
            <a:spLocks noGrp="1" noChangeArrowheads="1"/>
          </p:cNvSpPr>
          <p:nvPr>
            <p:ph type="title"/>
          </p:nvPr>
        </p:nvSpPr>
        <p:spPr/>
        <p:txBody>
          <a:bodyPr/>
          <a:lstStyle/>
          <a:p>
            <a:r>
              <a:rPr lang="en-US" dirty="0" smtClean="0"/>
              <a:t>Strive To Create Normalcy	</a:t>
            </a:r>
            <a:endParaRPr lang="en-US" dirty="0"/>
          </a:p>
        </p:txBody>
      </p:sp>
      <p:sp>
        <p:nvSpPr>
          <p:cNvPr id="97289" name="Rectangle 9"/>
          <p:cNvSpPr>
            <a:spLocks noGrp="1" noChangeArrowheads="1"/>
          </p:cNvSpPr>
          <p:nvPr>
            <p:ph idx="1"/>
          </p:nvPr>
        </p:nvSpPr>
        <p:spPr>
          <a:xfrm>
            <a:off x="739775" y="2517733"/>
            <a:ext cx="7662864" cy="3304334"/>
          </a:xfrm>
        </p:spPr>
        <p:txBody>
          <a:bodyPr>
            <a:noAutofit/>
          </a:bodyPr>
          <a:lstStyle/>
          <a:p>
            <a:pPr marL="0" indent="0" algn="ctr">
              <a:buNone/>
            </a:pPr>
            <a:r>
              <a:rPr lang="en-US" sz="3200" dirty="0" smtClean="0"/>
              <a:t>“Our goal is to make moving into an assisted living facility an address change, not a dramatic lifestyle change,” </a:t>
            </a:r>
          </a:p>
          <a:p>
            <a:pPr marL="342900" lvl="1" indent="0">
              <a:buNone/>
            </a:pPr>
            <a:r>
              <a:rPr lang="en-US" sz="2800" dirty="0" smtClean="0"/>
              <a:t>--Robert </a:t>
            </a:r>
            <a:r>
              <a:rPr lang="en-US" sz="2800" dirty="0" err="1" smtClean="0"/>
              <a:t>Lohr</a:t>
            </a:r>
            <a:r>
              <a:rPr lang="en-US" sz="2800" dirty="0" smtClean="0"/>
              <a:t>, former NCAL Chair, in testimony before the Senate Special Committee on Aging, 1999.</a:t>
            </a:r>
            <a:endParaRPr lang="en-US" sz="2800" dirty="0"/>
          </a:p>
        </p:txBody>
      </p:sp>
    </p:spTree>
    <p:extLst>
      <p:ext uri="{BB962C8B-B14F-4D97-AF65-F5344CB8AC3E}">
        <p14:creationId xmlns:p14="http://schemas.microsoft.com/office/powerpoint/2010/main" val="6970270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6463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AutoShape 2"/>
          <p:cNvSpPr>
            <a:spLocks noGrp="1" noChangeArrowheads="1"/>
          </p:cNvSpPr>
          <p:nvPr>
            <p:ph type="title"/>
          </p:nvPr>
        </p:nvSpPr>
        <p:spPr/>
        <p:txBody>
          <a:bodyPr/>
          <a:lstStyle/>
          <a:p>
            <a:r>
              <a:rPr lang="en-US" smtClean="0"/>
              <a:t>The Genesis of Transition 	</a:t>
            </a:r>
            <a:endParaRPr lang="en-US" dirty="0"/>
          </a:p>
        </p:txBody>
      </p:sp>
      <p:sp>
        <p:nvSpPr>
          <p:cNvPr id="90115" name="Rectangle 3"/>
          <p:cNvSpPr>
            <a:spLocks noGrp="1" noChangeArrowheads="1"/>
          </p:cNvSpPr>
          <p:nvPr>
            <p:ph type="body" idx="4294967295"/>
          </p:nvPr>
        </p:nvSpPr>
        <p:spPr>
          <a:xfrm>
            <a:off x="1145894" y="2870039"/>
            <a:ext cx="7222602" cy="3114072"/>
          </a:xfrm>
          <a:prstGeom prst="rect">
            <a:avLst/>
          </a:prstGeom>
        </p:spPr>
        <p:txBody>
          <a:bodyPr>
            <a:normAutofit/>
          </a:bodyPr>
          <a:lstStyle/>
          <a:p>
            <a:pPr>
              <a:spcBef>
                <a:spcPts val="0"/>
              </a:spcBef>
            </a:pPr>
            <a:r>
              <a:rPr lang="en-US" dirty="0"/>
              <a:t>Acute health episode </a:t>
            </a:r>
            <a:r>
              <a:rPr lang="en-US" dirty="0" smtClean="0"/>
              <a:t/>
            </a:r>
            <a:br>
              <a:rPr lang="en-US" dirty="0" smtClean="0"/>
            </a:br>
            <a:endParaRPr lang="en-US" dirty="0"/>
          </a:p>
          <a:p>
            <a:pPr>
              <a:spcBef>
                <a:spcPts val="0"/>
              </a:spcBef>
            </a:pPr>
            <a:r>
              <a:rPr lang="en-US" dirty="0" smtClean="0"/>
              <a:t>Loss of spouse</a:t>
            </a:r>
            <a:br>
              <a:rPr lang="en-US" dirty="0" smtClean="0"/>
            </a:br>
            <a:endParaRPr lang="en-US" dirty="0" smtClean="0"/>
          </a:p>
          <a:p>
            <a:pPr>
              <a:spcBef>
                <a:spcPts val="0"/>
              </a:spcBef>
            </a:pPr>
            <a:r>
              <a:rPr lang="en-US" dirty="0" smtClean="0"/>
              <a:t>Social </a:t>
            </a:r>
            <a:r>
              <a:rPr lang="en-US" dirty="0" smtClean="0"/>
              <a:t>isolation</a:t>
            </a:r>
            <a:br>
              <a:rPr lang="en-US" dirty="0" smtClean="0"/>
            </a:br>
            <a:endParaRPr lang="en-US" dirty="0"/>
          </a:p>
          <a:p>
            <a:pPr>
              <a:spcBef>
                <a:spcPts val="0"/>
              </a:spcBef>
            </a:pPr>
            <a:r>
              <a:rPr lang="en-US" dirty="0"/>
              <a:t>Chronic decline (physical and/or mental)</a:t>
            </a:r>
          </a:p>
          <a:p>
            <a:pPr>
              <a:buFont typeface="Wingdings" pitchFamily="2" charset="2"/>
              <a:buNone/>
            </a:pPr>
            <a:endParaRPr lang="en-US" dirty="0"/>
          </a:p>
          <a:p>
            <a:pPr lvl="1">
              <a:buFontTx/>
              <a:buNone/>
            </a:pPr>
            <a:endParaRPr lang="en-US" sz="1200" dirty="0"/>
          </a:p>
          <a:p>
            <a:pPr lvl="1">
              <a:buFontTx/>
              <a:buNone/>
            </a:pPr>
            <a:endParaRPr lang="en-US" sz="1200" dirty="0"/>
          </a:p>
        </p:txBody>
      </p:sp>
    </p:spTree>
    <p:extLst>
      <p:ext uri="{BB962C8B-B14F-4D97-AF65-F5344CB8AC3E}">
        <p14:creationId xmlns:p14="http://schemas.microsoft.com/office/powerpoint/2010/main" val="10059450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p:cNvSpPr>
            <a:spLocks noGrp="1" noChangeArrowheads="1"/>
          </p:cNvSpPr>
          <p:nvPr>
            <p:ph type="title"/>
          </p:nvPr>
        </p:nvSpPr>
        <p:spPr/>
        <p:txBody>
          <a:bodyPr/>
          <a:lstStyle/>
          <a:p>
            <a:r>
              <a:rPr lang="en-US" smtClean="0"/>
              <a:t>Research: Less Than 50%</a:t>
            </a:r>
            <a:endParaRPr lang="en-US" dirty="0"/>
          </a:p>
        </p:txBody>
      </p:sp>
      <p:sp>
        <p:nvSpPr>
          <p:cNvPr id="23555" name="Rectangle 3"/>
          <p:cNvSpPr>
            <a:spLocks noGrp="1" noChangeArrowheads="1"/>
          </p:cNvSpPr>
          <p:nvPr>
            <p:ph idx="1"/>
          </p:nvPr>
        </p:nvSpPr>
        <p:spPr>
          <a:xfrm>
            <a:off x="855522" y="3027019"/>
            <a:ext cx="7662864" cy="2459382"/>
          </a:xfrm>
        </p:spPr>
        <p:txBody>
          <a:bodyPr>
            <a:normAutofit lnSpcReduction="10000"/>
          </a:bodyPr>
          <a:lstStyle/>
          <a:p>
            <a:endParaRPr lang="en-US" dirty="0" smtClean="0"/>
          </a:p>
          <a:p>
            <a:r>
              <a:rPr lang="en-US" dirty="0" smtClean="0"/>
              <a:t>Less than 50 percent of women in a recent study experienced a healthy successful integration into a new congregate setting.</a:t>
            </a:r>
            <a:br>
              <a:rPr lang="en-US" dirty="0" smtClean="0"/>
            </a:br>
            <a:r>
              <a:rPr lang="en-US" dirty="0" smtClean="0"/>
              <a:t/>
            </a:r>
            <a:br>
              <a:rPr lang="en-US" dirty="0" smtClean="0"/>
            </a:br>
            <a:r>
              <a:rPr lang="en-US" dirty="0" smtClean="0"/>
              <a:t>				</a:t>
            </a:r>
            <a:r>
              <a:rPr lang="en-US" sz="1200" dirty="0" smtClean="0"/>
              <a:t>(Qualitative Health Research, Jan. 2003 </a:t>
            </a:r>
            <a:r>
              <a:rPr lang="en-US" sz="1200" dirty="0" err="1" smtClean="0"/>
              <a:t>Rossen</a:t>
            </a:r>
            <a:r>
              <a:rPr lang="en-US" sz="1200" dirty="0" smtClean="0"/>
              <a:t> &amp; </a:t>
            </a:r>
            <a:r>
              <a:rPr lang="en-US" sz="1200" dirty="0" err="1" smtClean="0"/>
              <a:t>Knaff</a:t>
            </a:r>
            <a:r>
              <a:rPr lang="en-US" sz="1200" dirty="0" smtClean="0"/>
              <a:t>) </a:t>
            </a:r>
            <a:endParaRPr lang="en-US" sz="1200" dirty="0"/>
          </a:p>
        </p:txBody>
      </p:sp>
    </p:spTree>
    <p:extLst>
      <p:ext uri="{BB962C8B-B14F-4D97-AF65-F5344CB8AC3E}">
        <p14:creationId xmlns:p14="http://schemas.microsoft.com/office/powerpoint/2010/main" val="2030360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p:cNvSpPr>
            <a:spLocks noGrp="1" noChangeArrowheads="1"/>
          </p:cNvSpPr>
          <p:nvPr>
            <p:ph type="title"/>
          </p:nvPr>
        </p:nvSpPr>
        <p:spPr/>
        <p:txBody>
          <a:bodyPr/>
          <a:lstStyle/>
          <a:p>
            <a:r>
              <a:rPr lang="en-US" smtClean="0"/>
              <a:t>Why Successful Transitions </a:t>
            </a:r>
            <a:br>
              <a:rPr lang="en-US" smtClean="0"/>
            </a:br>
            <a:r>
              <a:rPr lang="en-US" smtClean="0"/>
              <a:t>Are Important</a:t>
            </a:r>
            <a:endParaRPr lang="en-US" dirty="0"/>
          </a:p>
        </p:txBody>
      </p:sp>
      <p:sp>
        <p:nvSpPr>
          <p:cNvPr id="36867" name="Rectangle 3"/>
          <p:cNvSpPr>
            <a:spLocks noGrp="1" noChangeArrowheads="1"/>
          </p:cNvSpPr>
          <p:nvPr>
            <p:ph idx="1"/>
          </p:nvPr>
        </p:nvSpPr>
        <p:spPr>
          <a:xfrm>
            <a:off x="739775" y="2801073"/>
            <a:ext cx="7662864" cy="2766350"/>
          </a:xfrm>
        </p:spPr>
        <p:txBody>
          <a:bodyPr/>
          <a:lstStyle/>
          <a:p>
            <a:pPr>
              <a:spcBef>
                <a:spcPts val="0"/>
              </a:spcBef>
            </a:pPr>
            <a:r>
              <a:rPr lang="en-US" dirty="0" smtClean="0"/>
              <a:t>Potential for bad health outcomes on residents.</a:t>
            </a:r>
            <a:br>
              <a:rPr lang="en-US" dirty="0" smtClean="0"/>
            </a:br>
            <a:endParaRPr lang="en-US" dirty="0" smtClean="0"/>
          </a:p>
          <a:p>
            <a:pPr>
              <a:spcBef>
                <a:spcPts val="0"/>
              </a:spcBef>
            </a:pPr>
            <a:r>
              <a:rPr lang="en-US" dirty="0" smtClean="0"/>
              <a:t>Reduces transfer trauma.</a:t>
            </a:r>
            <a:br>
              <a:rPr lang="en-US" dirty="0" smtClean="0"/>
            </a:br>
            <a:endParaRPr lang="en-US" dirty="0" smtClean="0"/>
          </a:p>
          <a:p>
            <a:pPr>
              <a:spcBef>
                <a:spcPts val="0"/>
              </a:spcBef>
            </a:pPr>
            <a:r>
              <a:rPr lang="en-US" dirty="0" smtClean="0"/>
              <a:t>Increases positive feelings and impressions about your facility’s environment and services.</a:t>
            </a:r>
            <a:endParaRPr lang="en-US" dirty="0"/>
          </a:p>
        </p:txBody>
      </p:sp>
    </p:spTree>
    <p:extLst>
      <p:ext uri="{BB962C8B-B14F-4D97-AF65-F5344CB8AC3E}">
        <p14:creationId xmlns:p14="http://schemas.microsoft.com/office/powerpoint/2010/main" val="8820948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Grp="1" noChangeArrowheads="1"/>
          </p:cNvSpPr>
          <p:nvPr>
            <p:ph type="title"/>
          </p:nvPr>
        </p:nvSpPr>
        <p:spPr/>
        <p:txBody>
          <a:bodyPr>
            <a:normAutofit/>
          </a:bodyPr>
          <a:lstStyle/>
          <a:p>
            <a:r>
              <a:rPr lang="en-US" sz="3900" b="1" dirty="0"/>
              <a:t>NCAL Focus Groups</a:t>
            </a:r>
          </a:p>
        </p:txBody>
      </p:sp>
      <p:sp>
        <p:nvSpPr>
          <p:cNvPr id="38915" name="Rectangle 3"/>
          <p:cNvSpPr>
            <a:spLocks noGrp="1" noChangeArrowheads="1"/>
          </p:cNvSpPr>
          <p:nvPr>
            <p:ph idx="1"/>
          </p:nvPr>
        </p:nvSpPr>
        <p:spPr>
          <a:xfrm>
            <a:off x="739775" y="3084893"/>
            <a:ext cx="7662864" cy="2158439"/>
          </a:xfrm>
          <a:prstGeom prst="rect">
            <a:avLst/>
          </a:prstGeom>
        </p:spPr>
        <p:txBody>
          <a:bodyPr/>
          <a:lstStyle/>
          <a:p>
            <a:r>
              <a:rPr lang="en-US" dirty="0"/>
              <a:t>Approximately 30 NCAL member facilities in different states conducted focus groups with their residents to solicit specific feedback on what worked and didn’t work during residents’ transition periods.</a:t>
            </a:r>
          </a:p>
          <a:p>
            <a:endParaRPr lang="en-US" dirty="0"/>
          </a:p>
        </p:txBody>
      </p:sp>
    </p:spTree>
    <p:extLst>
      <p:ext uri="{BB962C8B-B14F-4D97-AF65-F5344CB8AC3E}">
        <p14:creationId xmlns:p14="http://schemas.microsoft.com/office/powerpoint/2010/main" val="14507268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AutoShape 2"/>
          <p:cNvSpPr>
            <a:spLocks noGrp="1" noChangeArrowheads="1"/>
          </p:cNvSpPr>
          <p:nvPr>
            <p:ph type="title"/>
          </p:nvPr>
        </p:nvSpPr>
        <p:spPr/>
        <p:txBody>
          <a:bodyPr>
            <a:normAutofit/>
          </a:bodyPr>
          <a:lstStyle/>
          <a:p>
            <a:r>
              <a:rPr lang="en-US" sz="3900" b="1" smtClean="0"/>
              <a:t>Common Questions</a:t>
            </a:r>
            <a:endParaRPr lang="en-US" sz="3900" b="1" dirty="0"/>
          </a:p>
        </p:txBody>
      </p:sp>
      <p:sp>
        <p:nvSpPr>
          <p:cNvPr id="77827" name="Rectangle 3"/>
          <p:cNvSpPr>
            <a:spLocks noGrp="1" noChangeArrowheads="1"/>
          </p:cNvSpPr>
          <p:nvPr>
            <p:ph idx="1"/>
          </p:nvPr>
        </p:nvSpPr>
        <p:spPr>
          <a:prstGeom prst="rect">
            <a:avLst/>
          </a:prstGeom>
        </p:spPr>
        <p:txBody>
          <a:bodyPr>
            <a:normAutofit fontScale="92500" lnSpcReduction="20000"/>
          </a:bodyPr>
          <a:lstStyle/>
          <a:p>
            <a:pPr>
              <a:spcBef>
                <a:spcPts val="0"/>
              </a:spcBef>
            </a:pPr>
            <a:r>
              <a:rPr lang="en-US" sz="2800" dirty="0" smtClean="0"/>
              <a:t>What furniture can I bring?</a:t>
            </a:r>
            <a:br>
              <a:rPr lang="en-US" sz="2800" dirty="0" smtClean="0"/>
            </a:br>
            <a:endParaRPr lang="en-US" sz="1500" dirty="0" smtClean="0"/>
          </a:p>
          <a:p>
            <a:pPr>
              <a:spcBef>
                <a:spcPts val="0"/>
              </a:spcBef>
            </a:pPr>
            <a:r>
              <a:rPr lang="en-US" sz="2800" dirty="0" smtClean="0"/>
              <a:t>Who will give me my medicine?</a:t>
            </a:r>
            <a:br>
              <a:rPr lang="en-US" sz="2800" dirty="0" smtClean="0"/>
            </a:br>
            <a:endParaRPr lang="en-US" sz="1500" dirty="0" smtClean="0"/>
          </a:p>
          <a:p>
            <a:pPr>
              <a:spcBef>
                <a:spcPts val="0"/>
              </a:spcBef>
            </a:pPr>
            <a:r>
              <a:rPr lang="en-US" sz="2800" dirty="0" smtClean="0"/>
              <a:t>Will “they” tell me what to do?</a:t>
            </a:r>
            <a:br>
              <a:rPr lang="en-US" sz="2800" dirty="0" smtClean="0"/>
            </a:br>
            <a:endParaRPr lang="en-US" sz="1500" dirty="0" smtClean="0"/>
          </a:p>
          <a:p>
            <a:pPr>
              <a:spcBef>
                <a:spcPts val="0"/>
              </a:spcBef>
            </a:pPr>
            <a:r>
              <a:rPr lang="en-US" sz="2800" dirty="0" smtClean="0"/>
              <a:t>How will I get to the dining room?</a:t>
            </a:r>
            <a:br>
              <a:rPr lang="en-US" sz="2800" dirty="0" smtClean="0"/>
            </a:br>
            <a:endParaRPr lang="en-US" sz="1500" dirty="0" smtClean="0"/>
          </a:p>
          <a:p>
            <a:pPr>
              <a:spcBef>
                <a:spcPts val="0"/>
              </a:spcBef>
            </a:pPr>
            <a:r>
              <a:rPr lang="en-US" sz="2800" dirty="0" smtClean="0"/>
              <a:t>Will they have food like I cook at home?</a:t>
            </a:r>
            <a:br>
              <a:rPr lang="en-US" sz="2800" dirty="0" smtClean="0"/>
            </a:br>
            <a:endParaRPr lang="en-US" sz="1500" dirty="0" smtClean="0"/>
          </a:p>
          <a:p>
            <a:pPr>
              <a:spcBef>
                <a:spcPts val="0"/>
              </a:spcBef>
            </a:pPr>
            <a:r>
              <a:rPr lang="en-US" sz="2800" dirty="0" smtClean="0"/>
              <a:t>Who will I sit with?</a:t>
            </a:r>
            <a:br>
              <a:rPr lang="en-US" sz="2800" dirty="0" smtClean="0"/>
            </a:br>
            <a:endParaRPr lang="en-US" sz="1500" dirty="0" smtClean="0"/>
          </a:p>
          <a:p>
            <a:pPr>
              <a:spcBef>
                <a:spcPts val="0"/>
              </a:spcBef>
            </a:pPr>
            <a:r>
              <a:rPr lang="en-US" sz="2800" dirty="0" smtClean="0"/>
              <a:t>Is my family going to leave me?</a:t>
            </a:r>
            <a:endParaRPr lang="en-US" sz="2800" dirty="0"/>
          </a:p>
        </p:txBody>
      </p:sp>
    </p:spTree>
    <p:extLst>
      <p:ext uri="{BB962C8B-B14F-4D97-AF65-F5344CB8AC3E}">
        <p14:creationId xmlns:p14="http://schemas.microsoft.com/office/powerpoint/2010/main" val="33041435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AutoShape 2"/>
          <p:cNvSpPr>
            <a:spLocks noGrp="1" noChangeArrowheads="1"/>
          </p:cNvSpPr>
          <p:nvPr>
            <p:ph type="title"/>
          </p:nvPr>
        </p:nvSpPr>
        <p:spPr/>
        <p:txBody>
          <a:bodyPr>
            <a:normAutofit/>
          </a:bodyPr>
          <a:lstStyle/>
          <a:p>
            <a:r>
              <a:rPr lang="en-US" b="1" dirty="0"/>
              <a:t>Residents’ Expectations </a:t>
            </a:r>
            <a:r>
              <a:rPr lang="en-US" b="1" dirty="0" smtClean="0"/>
              <a:t>of </a:t>
            </a:r>
            <a:r>
              <a:rPr lang="en-US" b="1" dirty="0"/>
              <a:t>Staff</a:t>
            </a:r>
          </a:p>
        </p:txBody>
      </p:sp>
      <p:sp>
        <p:nvSpPr>
          <p:cNvPr id="41987" name="Rectangle 3"/>
          <p:cNvSpPr>
            <a:spLocks noGrp="1" noChangeArrowheads="1"/>
          </p:cNvSpPr>
          <p:nvPr>
            <p:ph idx="1"/>
          </p:nvPr>
        </p:nvSpPr>
        <p:spPr>
          <a:prstGeom prst="rect">
            <a:avLst/>
          </a:prstGeom>
        </p:spPr>
        <p:txBody>
          <a:bodyPr>
            <a:normAutofit fontScale="85000" lnSpcReduction="10000"/>
          </a:bodyPr>
          <a:lstStyle/>
          <a:p>
            <a:pPr>
              <a:spcBef>
                <a:spcPts val="0"/>
              </a:spcBef>
            </a:pPr>
            <a:r>
              <a:rPr lang="en-US" sz="2800" dirty="0"/>
              <a:t>Smile, be </a:t>
            </a:r>
            <a:r>
              <a:rPr lang="en-US" sz="2800" dirty="0" smtClean="0"/>
              <a:t>friendly</a:t>
            </a:r>
            <a:br>
              <a:rPr lang="en-US" sz="2800" dirty="0" smtClean="0"/>
            </a:br>
            <a:endParaRPr lang="en-US" sz="1500" dirty="0"/>
          </a:p>
          <a:p>
            <a:pPr>
              <a:spcBef>
                <a:spcPts val="0"/>
              </a:spcBef>
            </a:pPr>
            <a:r>
              <a:rPr lang="en-US" sz="2800" dirty="0"/>
              <a:t>Be helpful, </a:t>
            </a:r>
            <a:r>
              <a:rPr lang="en-US" sz="2800" dirty="0" smtClean="0"/>
              <a:t>attentive</a:t>
            </a:r>
            <a:br>
              <a:rPr lang="en-US" sz="2800" dirty="0" smtClean="0"/>
            </a:br>
            <a:endParaRPr lang="en-US" sz="1500" dirty="0"/>
          </a:p>
          <a:p>
            <a:pPr>
              <a:spcBef>
                <a:spcPts val="0"/>
              </a:spcBef>
            </a:pPr>
            <a:r>
              <a:rPr lang="en-US" sz="2800" dirty="0" smtClean="0"/>
              <a:t>Listen</a:t>
            </a:r>
            <a:br>
              <a:rPr lang="en-US" sz="2800" dirty="0" smtClean="0"/>
            </a:br>
            <a:endParaRPr lang="en-US" sz="1500" dirty="0"/>
          </a:p>
          <a:p>
            <a:pPr>
              <a:spcBef>
                <a:spcPts val="0"/>
              </a:spcBef>
            </a:pPr>
            <a:r>
              <a:rPr lang="en-US" sz="2800" dirty="0"/>
              <a:t>Wear name tags </a:t>
            </a:r>
            <a:r>
              <a:rPr lang="en-US" sz="2800" dirty="0" smtClean="0"/>
              <a:t/>
            </a:r>
            <a:br>
              <a:rPr lang="en-US" sz="2800" dirty="0" smtClean="0"/>
            </a:br>
            <a:endParaRPr lang="en-US" sz="1500" dirty="0"/>
          </a:p>
          <a:p>
            <a:pPr>
              <a:spcBef>
                <a:spcPts val="0"/>
              </a:spcBef>
            </a:pPr>
            <a:r>
              <a:rPr lang="en-US" sz="2800" dirty="0"/>
              <a:t>Introduce </a:t>
            </a:r>
            <a:r>
              <a:rPr lang="en-US" sz="2800" dirty="0" smtClean="0"/>
              <a:t>yourselves</a:t>
            </a:r>
            <a:br>
              <a:rPr lang="en-US" sz="2800" dirty="0" smtClean="0"/>
            </a:br>
            <a:endParaRPr lang="en-US" sz="1500" dirty="0"/>
          </a:p>
          <a:p>
            <a:pPr>
              <a:spcBef>
                <a:spcPts val="0"/>
              </a:spcBef>
            </a:pPr>
            <a:r>
              <a:rPr lang="en-US" sz="2800" dirty="0"/>
              <a:t>Get to really know the </a:t>
            </a:r>
            <a:r>
              <a:rPr lang="en-US" sz="2800" dirty="0" smtClean="0"/>
              <a:t>resident</a:t>
            </a:r>
            <a:br>
              <a:rPr lang="en-US" sz="2800" dirty="0" smtClean="0"/>
            </a:br>
            <a:endParaRPr lang="en-US" sz="1500" dirty="0"/>
          </a:p>
          <a:p>
            <a:pPr>
              <a:spcBef>
                <a:spcPts val="0"/>
              </a:spcBef>
            </a:pPr>
            <a:r>
              <a:rPr lang="en-US" sz="2800" dirty="0"/>
              <a:t>Be knowledgeable about facility operations and activities</a:t>
            </a:r>
          </a:p>
          <a:p>
            <a:endParaRPr lang="en-US" b="1" dirty="0"/>
          </a:p>
          <a:p>
            <a:pPr>
              <a:buFont typeface="Wingdings" pitchFamily="2" charset="2"/>
              <a:buNone/>
            </a:pPr>
            <a:endParaRPr lang="en-US" b="1" dirty="0"/>
          </a:p>
          <a:p>
            <a:endParaRPr lang="en-US" b="1" dirty="0"/>
          </a:p>
          <a:p>
            <a:pPr>
              <a:buFont typeface="Wingdings" pitchFamily="2" charset="2"/>
              <a:buNone/>
            </a:pPr>
            <a:endParaRPr lang="en-US" b="1" dirty="0"/>
          </a:p>
          <a:p>
            <a:endParaRPr lang="en-US" b="1" dirty="0"/>
          </a:p>
        </p:txBody>
      </p:sp>
    </p:spTree>
    <p:extLst>
      <p:ext uri="{BB962C8B-B14F-4D97-AF65-F5344CB8AC3E}">
        <p14:creationId xmlns:p14="http://schemas.microsoft.com/office/powerpoint/2010/main" val="8710211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majorFont>
      <a:minorFont>
        <a:latin typeface="Calisto MT"/>
        <a:ea typeface=""/>
        <a:cs typeface=""/>
        <a:font script="Jpan" typeface="ＭＳ 明朝"/>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j0b7ed5867254441a9acb2b599fa1d40 xmlns="a289481b-a79c-422a-999a-ca274d02ddef">
      <Terms xmlns="http://schemas.microsoft.com/office/infopath/2007/PartnerControls">
        <TermInfo xmlns="http://schemas.microsoft.com/office/infopath/2007/PartnerControls">
          <TermName xmlns="http://schemas.microsoft.com/office/infopath/2007/PartnerControls">Staff Development</TermName>
          <TermId xmlns="http://schemas.microsoft.com/office/infopath/2007/PartnerControls">0859940f-fe27-47ce-9673-a795a06afcfd</TermId>
        </TermInfo>
      </Terms>
    </j0b7ed5867254441a9acb2b599fa1d40>
    <TaxCatchAll xmlns="a289481b-a79c-422a-999a-ca274d02ddef">
      <Value>11</Value>
      <Value>36</Value>
    </TaxCatchAll>
    <RoutingRuleDescription xmlns="http://schemas.microsoft.com/sharepoint/v3" xsi:nil="true"/>
    <eeb7cf0d6b6b4fd4a86dd22f9cf894d3 xmlns="a289481b-a79c-422a-999a-ca274d02ddef">
      <Terms xmlns="http://schemas.microsoft.com/office/infopath/2007/PartnerControls">
        <TermInfo xmlns="http://schemas.microsoft.com/office/infopath/2007/PartnerControls">
          <TermName xmlns="http://schemas.microsoft.com/office/infopath/2007/PartnerControls">Long Term Care Providers</TermName>
          <TermId xmlns="http://schemas.microsoft.com/office/infopath/2007/PartnerControls">ebae7127-2cc9-468a-81e6-a5876e66375c</TermId>
        </TermInfo>
      </Terms>
    </eeb7cf0d6b6b4fd4a86dd22f9cf894d3>
    <Featured xmlns="a289481b-a79c-422a-999a-ca274d02ddef">false</Featured>
    <PublishingRollupImage xmlns="http://schemas.microsoft.com/sharepoint/v3">&lt;img alt="Transitioning Into Assisted Living" src="/ncal/PublishingImages/mini_transitioningCover.gif" style="BORDER&amp;#58;0px solid;" /&gt;</PublishingRollupImage>
    <ArticleStartDate xmlns="http://schemas.microsoft.com/sharepoint/v3">2014-04-01T04:00:00+00:00</ArticleStartDate>
    <ProtivitiRequiredMembership xmlns="ce109ce1-b6ff-4c9b-9a49-7351d6cbbc31" xsi:nil="true"/>
    <AHCADescription xmlns="a289481b-a79c-422a-999a-ca274d02dde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Publications Documents" ma:contentTypeID="0x01010081F5E417ACAC8B4B8E15ECFA200C9DA9010500B73D671BE74EDA4DB142183D3E9CEF41" ma:contentTypeVersion="48" ma:contentTypeDescription="" ma:contentTypeScope="" ma:versionID="7f6e8f92004bbbb5caac050d8d1040e1">
  <xsd:schema xmlns:xsd="http://www.w3.org/2001/XMLSchema" xmlns:xs="http://www.w3.org/2001/XMLSchema" xmlns:p="http://schemas.microsoft.com/office/2006/metadata/properties" xmlns:ns1="http://schemas.microsoft.com/sharepoint/v3" xmlns:ns2="8a92b001-f960-4247-9997-2988397da5ce" xmlns:ns3="c888c11e-b8ba-4a68-be6d-45b5a045ed2a" targetNamespace="http://schemas.microsoft.com/office/2006/metadata/properties" ma:root="true" ma:fieldsID="6831ed4ead0e134964ab8b84229b9b3b" ns1:_="" ns2:_="" ns3:_="">
    <xsd:import namespace="http://schemas.microsoft.com/sharepoint/v3"/>
    <xsd:import namespace="8a92b001-f960-4247-9997-2988397da5ce"/>
    <xsd:import namespace="c888c11e-b8ba-4a68-be6d-45b5a045ed2a"/>
    <xsd:element name="properties">
      <xsd:complexType>
        <xsd:sequence>
          <xsd:element name="documentManagement">
            <xsd:complexType>
              <xsd:all>
                <xsd:element ref="ns2:Abstract" minOccurs="0"/>
                <xsd:element ref="ns1:ArticleStartDate" minOccurs="0"/>
                <xsd:element ref="ns2:Article_x0020_Type" minOccurs="0"/>
                <xsd:element ref="ns2:Individual_x0020_Giving_x0020_Testimony" minOccurs="0"/>
                <xsd:element ref="ns2:Committee" minOccurs="0"/>
                <xsd:element ref="ns2:Audience1" minOccurs="0"/>
                <xsd:element ref="ns2:Subject_x0020_Taxonomy" minOccurs="0"/>
                <xsd:element ref="ns1:PublishingExpirationDate" minOccurs="0"/>
                <xsd:element ref="ns1:PublishingStartDate" minOccurs="0"/>
                <xsd:element ref="ns1:PublishingContactName" minOccurs="0"/>
                <xsd:element ref="ns1:PublishingContactEmail" minOccurs="0"/>
                <xsd:element ref="ns2:Contact_x0020_Information" minOccurs="0"/>
                <xsd:element ref="ns1:PublishingRollupImage" minOccurs="0"/>
                <xsd:element ref="ns1:Role" minOccurs="0"/>
                <xsd:element ref="ns1:Categories" minOccurs="0"/>
                <xsd:element ref="ns3:SqtRequiredMembershi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rticleStartDate" ma:index="3" nillable="true" ma:displayName="Article Date" ma:format="DateOnly" ma:internalName="ArticleStartDate">
      <xsd:simpleType>
        <xsd:restriction base="dms:DateTime"/>
      </xsd:simpleType>
    </xsd:element>
    <xsd:element name="PublishingExpirationDate" ma:index="9" nillable="true" ma:displayName="Scheduling End Date" ma:hidden="true" ma:internalName="PublishingExpirationDate" ma:readOnly="false">
      <xsd:simpleType>
        <xsd:restriction base="dms:Unknown"/>
      </xsd:simpleType>
    </xsd:element>
    <xsd:element name="PublishingStartDate" ma:index="10" nillable="true" ma:displayName="Scheduling Start Date" ma:hidden="true" ma:internalName="PublishingStartDate" ma:readOnly="false">
      <xsd:simpleType>
        <xsd:restriction base="dms:Unknown"/>
      </xsd:simpleType>
    </xsd:element>
    <xsd:element name="PublishingContactName" ma:index="11" nillable="true" ma:displayName="Contact Name" ma:hidden="true" ma:internalName="PublishingContactName" ma:readOnly="false">
      <xsd:simpleType>
        <xsd:restriction base="dms:Text">
          <xsd:maxLength value="255"/>
        </xsd:restriction>
      </xsd:simpleType>
    </xsd:element>
    <xsd:element name="PublishingContactEmail" ma:index="12" nillable="true" ma:displayName="Contact E-Mail Address" ma:hidden="true" ma:internalName="PublishingContactEmail" ma:readOnly="false">
      <xsd:simpleType>
        <xsd:restriction base="dms:Text">
          <xsd:maxLength value="255"/>
        </xsd:restriction>
      </xsd:simpleType>
    </xsd:element>
    <xsd:element name="PublishingRollupImage" ma:index="20" nillable="true" ma:displayName="Rollup Image" ma:internalName="PublishingRollupImage">
      <xsd:simpleType>
        <xsd:restriction base="dms:Unknown"/>
      </xsd:simpleType>
    </xsd:element>
    <xsd:element name="Role" ma:index="21" nillable="true" ma:displayName="Role" ma:internalName="Role">
      <xsd:simpleType>
        <xsd:restriction base="dms:Text"/>
      </xsd:simpleType>
    </xsd:element>
    <xsd:element name="Categories" ma:index="22" nillable="true" ma:displayName="Categories" ma:description="" ma:internalName="Categorie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a92b001-f960-4247-9997-2988397da5ce" elementFormDefault="qualified">
    <xsd:import namespace="http://schemas.microsoft.com/office/2006/documentManagement/types"/>
    <xsd:import namespace="http://schemas.microsoft.com/office/infopath/2007/PartnerControls"/>
    <xsd:element name="Abstract" ma:index="2" nillable="true" ma:displayName="Abstract" ma:internalName="Abstract">
      <xsd:simpleType>
        <xsd:restriction base="dms:Note"/>
      </xsd:simpleType>
    </xsd:element>
    <xsd:element name="Article_x0020_Type" ma:index="4" nillable="true" ma:displayName="Article Type" ma:default="" ma:format="Dropdown" ma:internalName="Article_x0020_Type" ma:readOnly="false">
      <xsd:simpleType>
        <xsd:restriction base="dms:Choice">
          <xsd:enumeration value="Event"/>
          <xsd:enumeration value="Issue Brief"/>
          <xsd:enumeration value="Testimony"/>
          <xsd:enumeration value="Research"/>
          <xsd:enumeration value="Memorandum"/>
          <xsd:enumeration value="News Release"/>
          <xsd:enumeration value="Letter"/>
          <xsd:enumeration value="Federal Regulation"/>
          <xsd:enumeration value="Presentation"/>
          <xsd:enumeration value="Publication"/>
          <xsd:enumeration value="Legislation"/>
        </xsd:restriction>
      </xsd:simpleType>
    </xsd:element>
    <xsd:element name="Individual_x0020_Giving_x0020_Testimony" ma:index="5" nillable="true" ma:displayName="Individual Giving Testimony" ma:hidden="true" ma:internalName="Individual_x0020_Giving_x0020_Testimony" ma:readOnly="false">
      <xsd:simpleType>
        <xsd:restriction base="dms:Text">
          <xsd:maxLength value="255"/>
        </xsd:restriction>
      </xsd:simpleType>
    </xsd:element>
    <xsd:element name="Committee" ma:index="6" nillable="true" ma:displayName="Committee" ma:hidden="true" ma:internalName="Committee" ma:readOnly="false">
      <xsd:simpleType>
        <xsd:restriction base="dms:Text">
          <xsd:maxLength value="255"/>
        </xsd:restriction>
      </xsd:simpleType>
    </xsd:element>
    <xsd:element name="Audience1" ma:index="7" nillable="true" ma:displayName="Audience" ma:default="" ma:internalName="Audience1" ma:readOnly="false">
      <xsd:complexType>
        <xsd:complexContent>
          <xsd:extension base="dms:MultiChoice">
            <xsd:sequence>
              <xsd:element name="Value" maxOccurs="unbounded" minOccurs="0" nillable="true">
                <xsd:simpleType>
                  <xsd:restriction base="dms:Choice">
                    <xsd:enumeration value="General"/>
                    <xsd:enumeration value="State Association Staff"/>
                    <xsd:enumeration value="State Executives"/>
                    <xsd:enumeration value="Long Term Care Providers"/>
                    <xsd:enumeration value="--LTC Skilled Nursing"/>
                    <xsd:enumeration value="--LTC Assisted Living"/>
                    <xsd:enumeration value="--LTC Developmental Disabilities"/>
                    <xsd:enumeration value="--LTC Veterans"/>
                    <xsd:enumeration value="--LTC Independent Owners"/>
                    <xsd:enumeration value="--LTC Multifacility Owners"/>
                    <xsd:enumeration value="--LTC Not for Profit"/>
                    <xsd:enumeration value="Policy Makers"/>
                    <xsd:enumeration value="Media"/>
                    <xsd:enumeration value="Federal Political Directors"/>
                  </xsd:restriction>
                </xsd:simpleType>
              </xsd:element>
            </xsd:sequence>
          </xsd:extension>
        </xsd:complexContent>
      </xsd:complexType>
    </xsd:element>
    <xsd:element name="Subject_x0020_Taxonomy" ma:index="8" nillable="true" ma:displayName="Subject Taxonomy" ma:internalName="Subject_x0020_Taxonomy" ma:readOnly="false">
      <xsd:complexType>
        <xsd:complexContent>
          <xsd:extension base="dms:MultiChoice">
            <xsd:sequence>
              <xsd:element name="Value" maxOccurs="unbounded" minOccurs="0" nillable="true">
                <xsd:simpleType>
                  <xsd:restriction base="dms:Choice">
                    <xsd:enumeration value="Activities of Dailiy Living (ADL)"/>
                    <xsd:enumeration value="AHCA PAC"/>
                    <xsd:enumeration value="Arbitration"/>
                    <xsd:enumeration value="Clinical Practice"/>
                    <xsd:enumeration value="--Nutrition"/>
                    <xsd:enumeration value="Demographics"/>
                    <xsd:enumeration value="Disaster Preparedness"/>
                    <xsd:enumeration value="--Hurricanes and Natural Disasters"/>
                    <xsd:enumeration value="--Influenza"/>
                    <xsd:enumeration value="--Pandemics"/>
                    <xsd:enumeration value="Funding"/>
                    <xsd:enumeration value="--Federal Budget"/>
                    <xsd:enumeration value="--Health Care Reform"/>
                    <xsd:enumeration value="--Long Term Care Insurance"/>
                    <xsd:enumeration value="--Medicaid"/>
                    <xsd:enumeration value="----Intergovernmental Transfers"/>
                    <xsd:enumeration value="----Money Follows the Person"/>
                    <xsd:enumeration value="--Medicare"/>
                    <xsd:enumeration value="----Observation Stays"/>
                    <xsd:enumeration value="----Part B"/>
                    <xsd:enumeration value="----Part D"/>
                    <xsd:enumeration value="----PPS"/>
                    <xsd:enumeration value="----RAC"/>
                    <xsd:enumeration value="Health Information Technology"/>
                    <xsd:enumeration value="Medical Liability"/>
                    <xsd:enumeration value="Safety"/>
                    <xsd:enumeration value="--Bed Safety"/>
                    <xsd:enumeration value="--Emergency Lighting"/>
                    <xsd:enumeration value="--Fire Safety"/>
                    <xsd:enumeration value="----Sprinklers"/>
                    <xsd:enumeration value="--Resident Safety"/>
                    <xsd:enumeration value="Quality"/>
                    <xsd:enumeration value="--Advancing Excellence"/>
                    <xsd:enumeration value="--Quality Award"/>
                    <xsd:enumeration value="--Quality First"/>
                    <xsd:enumeration value="Survey, Certification, and Enforcement"/>
                    <xsd:enumeration value="--Compliance"/>
                    <xsd:enumeration value="--F Tags"/>
                    <xsd:enumeration value="--Five-Star Rating System"/>
                    <xsd:enumeration value="Workforce"/>
                    <xsd:enumeration value="--Staff Training"/>
                  </xsd:restriction>
                </xsd:simpleType>
              </xsd:element>
            </xsd:sequence>
          </xsd:extension>
        </xsd:complexContent>
      </xsd:complexType>
    </xsd:element>
    <xsd:element name="Contact_x0020_Information" ma:index="19" nillable="true" ma:displayName="Contact Information" ma:internalName="Contact_x0020_Information">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888c11e-b8ba-4a68-be6d-45b5a045ed2a" elementFormDefault="qualified">
    <xsd:import namespace="http://schemas.microsoft.com/office/2006/documentManagement/types"/>
    <xsd:import namespace="http://schemas.microsoft.com/office/infopath/2007/PartnerControls"/>
    <xsd:element name="SqtRequiredMembership" ma:index="23" nillable="true" ma:displayName="Required Membership" ma:internalName="SqtRequiredMembership">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ct:contentTypeSchema xmlns:ct="http://schemas.microsoft.com/office/2006/metadata/contentType" xmlns:ma="http://schemas.microsoft.com/office/2006/metadata/properties/metaAttributes" ct:_="" ma:_="" ma:contentTypeName="AHCA Publication" ma:contentTypeID="0x01010095661E36B630014CB9CA3751FCFCF48E02007EB2EA158F12E741A787C6DD281BC321" ma:contentTypeVersion="9" ma:contentTypeDescription="" ma:contentTypeScope="" ma:versionID="c9349bd896dcf40533388fe7134fcbe1">
  <xsd:schema xmlns:xsd="http://www.w3.org/2001/XMLSchema" xmlns:xs="http://www.w3.org/2001/XMLSchema" xmlns:p="http://schemas.microsoft.com/office/2006/metadata/properties" xmlns:ns1="http://schemas.microsoft.com/sharepoint/v3" xmlns:ns2="a289481b-a79c-422a-999a-ca274d02ddef" xmlns:ns3="ce109ce1-b6ff-4c9b-9a49-7351d6cbbc31" targetNamespace="http://schemas.microsoft.com/office/2006/metadata/properties" ma:root="true" ma:fieldsID="e51880c791522b5f2eba987760089933" ns1:_="" ns2:_="" ns3:_="">
    <xsd:import namespace="http://schemas.microsoft.com/sharepoint/v3"/>
    <xsd:import namespace="a289481b-a79c-422a-999a-ca274d02ddef"/>
    <xsd:import namespace="ce109ce1-b6ff-4c9b-9a49-7351d6cbbc31"/>
    <xsd:element name="properties">
      <xsd:complexType>
        <xsd:sequence>
          <xsd:element name="documentManagement">
            <xsd:complexType>
              <xsd:all>
                <xsd:element ref="ns2:AHCADescription" minOccurs="0"/>
                <xsd:element ref="ns1:RoutingRuleDescription" minOccurs="0"/>
                <xsd:element ref="ns2:Featured" minOccurs="0"/>
                <xsd:element ref="ns3:ProtivitiRequiredMembership" minOccurs="0"/>
                <xsd:element ref="ns1:PublishingRollupImage" minOccurs="0"/>
                <xsd:element ref="ns2:j0b7ed5867254441a9acb2b599fa1d40" minOccurs="0"/>
                <xsd:element ref="ns2:TaxCatchAll" minOccurs="0"/>
                <xsd:element ref="ns2:TaxCatchAllLabel" minOccurs="0"/>
                <xsd:element ref="ns2:eeb7cf0d6b6b4fd4a86dd22f9cf894d3" minOccurs="0"/>
                <xsd:element ref="ns1:ArticleStart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3" nillable="true" ma:displayName="Description" ma:internalName="RoutingRuleDescription" ma:readOnly="false">
      <xsd:simpleType>
        <xsd:restriction base="dms:Text">
          <xsd:maxLength value="255"/>
        </xsd:restriction>
      </xsd:simpleType>
    </xsd:element>
    <xsd:element name="PublishingRollupImage" ma:index="8" nillable="true" ma:displayName="Rollup Image" ma:description="Rollup Image is a site column created by the Publishing feature. It is used on the Page Content Type as the image for the page shown in content roll-ups such as the Content By Search web part." ma:internalName="PublishingRollupImage">
      <xsd:simpleType>
        <xsd:restriction base="dms:Unknown"/>
      </xsd:simpleType>
    </xsd:element>
    <xsd:element name="ArticleStartDate" ma:index="19" nillable="true" ma:displayName="Article Date" ma:description="Article Date is a site column created by the Publishing feature. It is used on the Article Page Content Type as the date of the page." ma:format="DateOnly" ma:internalName="ArticleStart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289481b-a79c-422a-999a-ca274d02ddef" elementFormDefault="qualified">
    <xsd:import namespace="http://schemas.microsoft.com/office/2006/documentManagement/types"/>
    <xsd:import namespace="http://schemas.microsoft.com/office/infopath/2007/PartnerControls"/>
    <xsd:element name="AHCADescription" ma:index="2" nillable="true" ma:displayName="AHCA Description" ma:internalName="AHCADescription">
      <xsd:simpleType>
        <xsd:restriction base="dms:Note">
          <xsd:maxLength value="255"/>
        </xsd:restriction>
      </xsd:simpleType>
    </xsd:element>
    <xsd:element name="Featured" ma:index="6" nillable="true" ma:displayName="Featured" ma:default="0" ma:internalName="Featured">
      <xsd:simpleType>
        <xsd:restriction base="dms:Boolean"/>
      </xsd:simpleType>
    </xsd:element>
    <xsd:element name="j0b7ed5867254441a9acb2b599fa1d40" ma:index="9" nillable="true" ma:taxonomy="true" ma:internalName="j0b7ed5867254441a9acb2b599fa1d40" ma:taxonomyFieldName="Topic" ma:displayName="Topic" ma:default="" ma:fieldId="{30b7ed58-6725-4441-a9ac-b2b599fa1d40}" ma:taxonomyMulti="true" ma:sspId="4eaebe7a-4b32-4ca9-8755-4fda0f0c6220" ma:termSetId="421148ca-e115-4d84-beb6-e3733ce1d4f0"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dfd7f87e-6f52-47f4-921e-acf36ac975c7}" ma:internalName="TaxCatchAll" ma:showField="CatchAllData" ma:web="a289481b-a79c-422a-999a-ca274d02ddef">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dfd7f87e-6f52-47f4-921e-acf36ac975c7}" ma:internalName="TaxCatchAllLabel" ma:readOnly="true" ma:showField="CatchAllDataLabel" ma:web="a289481b-a79c-422a-999a-ca274d02ddef">
      <xsd:complexType>
        <xsd:complexContent>
          <xsd:extension base="dms:MultiChoiceLookup">
            <xsd:sequence>
              <xsd:element name="Value" type="dms:Lookup" maxOccurs="unbounded" minOccurs="0" nillable="true"/>
            </xsd:sequence>
          </xsd:extension>
        </xsd:complexContent>
      </xsd:complexType>
    </xsd:element>
    <xsd:element name="eeb7cf0d6b6b4fd4a86dd22f9cf894d3" ma:index="17" nillable="true" ma:taxonomy="true" ma:internalName="eeb7cf0d6b6b4fd4a86dd22f9cf894d3" ma:taxonomyFieldName="Audience1" ma:displayName="Audience" ma:default="" ma:fieldId="{eeb7cf0d-6b6b-4fd4-a86d-d22f9cf894d3}" ma:taxonomyMulti="true" ma:sspId="4eaebe7a-4b32-4ca9-8755-4fda0f0c6220" ma:termSetId="24340687-e3a2-4a62-b7a0-5c76b47181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e109ce1-b6ff-4c9b-9a49-7351d6cbbc31" elementFormDefault="qualified">
    <xsd:import namespace="http://schemas.microsoft.com/office/2006/documentManagement/types"/>
    <xsd:import namespace="http://schemas.microsoft.com/office/infopath/2007/PartnerControls"/>
    <xsd:element name="ProtivitiRequiredMembership" ma:index="7" nillable="true" ma:displayName="Required Membership" ma:internalName="ProtivitiRequiredMembership">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42CB45-9FFE-4B6A-B478-8AD95C5FAB5D}"/>
</file>

<file path=customXml/itemProps2.xml><?xml version="1.0" encoding="utf-8"?>
<ds:datastoreItem xmlns:ds="http://schemas.openxmlformats.org/officeDocument/2006/customXml" ds:itemID="{1A1368EE-2060-471C-A287-A5BDDFDC955E}"/>
</file>

<file path=customXml/itemProps3.xml><?xml version="1.0" encoding="utf-8"?>
<ds:datastoreItem xmlns:ds="http://schemas.openxmlformats.org/officeDocument/2006/customXml" ds:itemID="{CB8C88B8-5B92-429D-8FD4-5566FB6BBC8D}"/>
</file>

<file path=customXml/itemProps4.xml><?xml version="1.0" encoding="utf-8"?>
<ds:datastoreItem xmlns:ds="http://schemas.openxmlformats.org/officeDocument/2006/customXml" ds:itemID="{5B4F9816-E348-4665-B430-DD93F8F03185}"/>
</file>

<file path=docProps/app.xml><?xml version="1.0" encoding="utf-8"?>
<Properties xmlns="http://schemas.openxmlformats.org/officeDocument/2006/extended-properties" xmlns:vt="http://schemas.openxmlformats.org/officeDocument/2006/docPropsVTypes">
  <Template>Genesis.thmx</Template>
  <TotalTime>1100</TotalTime>
  <Words>4424</Words>
  <Application>Microsoft Office PowerPoint</Application>
  <PresentationFormat>On-screen Show (4:3)</PresentationFormat>
  <Paragraphs>432</Paragraphs>
  <Slides>32</Slides>
  <Notes>31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Genesis</vt:lpstr>
      <vt:lpstr>Transitioning into Assisted Living</vt:lpstr>
      <vt:lpstr>Transitioning Into Assisted Living</vt:lpstr>
      <vt:lpstr>Issues New Residents Face  </vt:lpstr>
      <vt:lpstr>The Genesis of Transition  </vt:lpstr>
      <vt:lpstr>Research: Less Than 50%</vt:lpstr>
      <vt:lpstr>Why Successful Transitions  Are Important</vt:lpstr>
      <vt:lpstr>NCAL Focus Groups</vt:lpstr>
      <vt:lpstr>Common Questions</vt:lpstr>
      <vt:lpstr>Residents’ Expectations of Staff</vt:lpstr>
      <vt:lpstr>What Residents Said Was Helpful</vt:lpstr>
      <vt:lpstr>More Suggestions From Residents</vt:lpstr>
      <vt:lpstr>The Emotional Transition </vt:lpstr>
      <vt:lpstr>An Actual Resident’s Response</vt:lpstr>
      <vt:lpstr>What Staff Should Not Do</vt:lpstr>
      <vt:lpstr>What Staff Should Not Do</vt:lpstr>
      <vt:lpstr>Loss Of Independence Is A  New Resident’s Number One Concern </vt:lpstr>
      <vt:lpstr>How To Empower Residents</vt:lpstr>
      <vt:lpstr>Maintaining Privacy</vt:lpstr>
      <vt:lpstr>Getting To Know Residents</vt:lpstr>
      <vt:lpstr>Assess Support System &amp;  Social Patterns</vt:lpstr>
      <vt:lpstr>Remember:  Isolation Extends the Transition Period</vt:lpstr>
      <vt:lpstr>Peer Assistance</vt:lpstr>
      <vt:lpstr>Strategies To Minimize Isolation</vt:lpstr>
      <vt:lpstr>Transition </vt:lpstr>
      <vt:lpstr>Residents Want Information Delivered in Multiple Ways</vt:lpstr>
      <vt:lpstr>Our “New Resident” Materials</vt:lpstr>
      <vt:lpstr>Resident Suggestions for  Family Members</vt:lpstr>
      <vt:lpstr>Suggestions for Families</vt:lpstr>
      <vt:lpstr>What You Advise Families To Do</vt:lpstr>
      <vt:lpstr>Important Factors To Reinforce</vt:lpstr>
      <vt:lpstr>Strive To Create Normalcy </vt:lpstr>
      <vt:lpstr>PowerPoint Presentation</vt:lpstr>
    </vt:vector>
  </TitlesOfParts>
  <Company>AHCA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Employee Training: Transitioning Into Assisted Living</dc:title>
  <dc:creator>Rachel Reeves</dc:creator>
  <cp:lastModifiedBy>Flo</cp:lastModifiedBy>
  <cp:revision>161</cp:revision>
  <cp:lastPrinted>2012-11-26T17:55:51Z</cp:lastPrinted>
  <dcterms:created xsi:type="dcterms:W3CDTF">2011-11-22T17:39:26Z</dcterms:created>
  <dcterms:modified xsi:type="dcterms:W3CDTF">2014-02-19T16:37:45Z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0x01010095661E36B630014CB9CA3751FCFCF48E02007EB2EA158F12E741A787C6DD281BC321</vt:lpwstr>
  </property>
  <property fmtid="{D5CDD505-2E9C-101B-9397-08002B2CF9AE}" pid="3" name="PublishingRollupImage">
    <vt:lpwstr>&lt;img alt="Transitioning Into Assisted Living" border=0 src="/ncal/PublishingImages/mini_transitioningCover.gif" style="border:0px solid"&gt;</vt:lpwstr>
  </property>
  <property fmtid="{D5CDD505-2E9C-101B-9397-08002B2CF9AE}" pid="4" name="Audience1">
    <vt:lpwstr>11;#Long Term Care Providers|ebae7127-2cc9-468a-81e6-a5876e66375c</vt:lpwstr>
  </property>
  <property fmtid="{D5CDD505-2E9C-101B-9397-08002B2CF9AE}" pid="5" name="Topic">
    <vt:lpwstr>36;#Staff Development|0859940f-fe27-47ce-9673-a795a06afcfd</vt:lpwstr>
  </property>
</Properties>
</file>